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3" r:id="rId4"/>
    <p:sldId id="262" r:id="rId5"/>
    <p:sldId id="264" r:id="rId6"/>
    <p:sldId id="270" r:id="rId7"/>
    <p:sldId id="269" r:id="rId8"/>
    <p:sldId id="271" r:id="rId9"/>
    <p:sldId id="265" r:id="rId10"/>
    <p:sldId id="273" r:id="rId11"/>
    <p:sldId id="274" r:id="rId12"/>
    <p:sldId id="266" r:id="rId13"/>
    <p:sldId id="275" r:id="rId14"/>
    <p:sldId id="267" r:id="rId15"/>
    <p:sldId id="268" r:id="rId16"/>
    <p:sldId id="276" r:id="rId17"/>
    <p:sldId id="279" r:id="rId18"/>
    <p:sldId id="277" r:id="rId19"/>
    <p:sldId id="319" r:id="rId20"/>
    <p:sldId id="283" r:id="rId21"/>
    <p:sldId id="272" r:id="rId22"/>
    <p:sldId id="284" r:id="rId23"/>
    <p:sldId id="281" r:id="rId24"/>
    <p:sldId id="285" r:id="rId25"/>
    <p:sldId id="286" r:id="rId26"/>
    <p:sldId id="287" r:id="rId27"/>
    <p:sldId id="288" r:id="rId28"/>
    <p:sldId id="290" r:id="rId29"/>
    <p:sldId id="291" r:id="rId30"/>
    <p:sldId id="289" r:id="rId31"/>
    <p:sldId id="318" r:id="rId32"/>
    <p:sldId id="292" r:id="rId33"/>
    <p:sldId id="298" r:id="rId34"/>
    <p:sldId id="295" r:id="rId35"/>
    <p:sldId id="293" r:id="rId36"/>
    <p:sldId id="294" r:id="rId37"/>
    <p:sldId id="296" r:id="rId38"/>
    <p:sldId id="297" r:id="rId39"/>
    <p:sldId id="299" r:id="rId40"/>
    <p:sldId id="301" r:id="rId41"/>
    <p:sldId id="300"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90037A-9AC0-F94A-AEB6-AF0351AFE67E}">
          <p14:sldIdLst>
            <p14:sldId id="256"/>
            <p14:sldId id="261"/>
            <p14:sldId id="263"/>
            <p14:sldId id="262"/>
            <p14:sldId id="264"/>
            <p14:sldId id="270"/>
            <p14:sldId id="269"/>
            <p14:sldId id="271"/>
            <p14:sldId id="265"/>
            <p14:sldId id="273"/>
            <p14:sldId id="274"/>
            <p14:sldId id="266"/>
            <p14:sldId id="275"/>
            <p14:sldId id="267"/>
            <p14:sldId id="268"/>
            <p14:sldId id="276"/>
            <p14:sldId id="279"/>
            <p14:sldId id="277"/>
            <p14:sldId id="319"/>
            <p14:sldId id="283"/>
            <p14:sldId id="272"/>
            <p14:sldId id="284"/>
            <p14:sldId id="281"/>
            <p14:sldId id="285"/>
            <p14:sldId id="286"/>
            <p14:sldId id="287"/>
            <p14:sldId id="288"/>
            <p14:sldId id="290"/>
            <p14:sldId id="291"/>
            <p14:sldId id="289"/>
            <p14:sldId id="318"/>
            <p14:sldId id="292"/>
            <p14:sldId id="298"/>
            <p14:sldId id="295"/>
            <p14:sldId id="293"/>
            <p14:sldId id="294"/>
            <p14:sldId id="296"/>
            <p14:sldId id="297"/>
            <p14:sldId id="299"/>
            <p14:sldId id="301"/>
            <p14:sldId id="300"/>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29"/>
    <p:restoredTop sz="94647"/>
  </p:normalViewPr>
  <p:slideViewPr>
    <p:cSldViewPr snapToGrid="0" snapToObjects="1" showGuides="1">
      <p:cViewPr>
        <p:scale>
          <a:sx n="134" d="100"/>
          <a:sy n="134" d="100"/>
        </p:scale>
        <p:origin x="144" y="360"/>
      </p:cViewPr>
      <p:guideLst>
        <p:guide orient="horz" pos="2136"/>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D210-CCC3-6D49-AC7F-361B9A3B75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1791F4-2D81-3E49-831E-CFAE904030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7AA853-A879-BD43-9737-AB9B34BA188F}"/>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C0FE9DC-EE24-3443-8F93-BBB3C1517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B6B02-BFBE-BB49-9A07-697727B47E9A}"/>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44297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6829-C03D-034C-87DD-2BB084E9B6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9E177A-393F-3A4D-AC86-4807BB6E2E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7C9FD-E212-5C4A-9C1C-550AEB4B00E0}"/>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AA469F9-639E-214A-B96E-A992B2EFA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7C66D-4CF9-4946-82A4-3EAEEEA8D65A}"/>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74584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60644-4409-2C4E-84CA-891B673AB0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3FAA3-007B-BA44-A3BC-8E53C4DF94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72445-2EE4-2C47-A866-46FA5FCF2A0E}"/>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36FC4C88-6F62-3442-B49A-9A35217DE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07A7B-C46E-4A46-897A-867B400D54A1}"/>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3367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58BD-5028-B74B-B86B-CF3AC3D8A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C9AE0-A6E9-AF4B-8679-74BD7904B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61DC2-8ED4-2D45-A3AC-80770729FF02}"/>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A30821D-6FE8-FD4F-9EF1-E34429170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C954F-295B-014B-AADD-01855C156F84}"/>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75081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C3BA-A58B-134E-BB89-F1BCC0600E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9E76F-DF9B-A440-8914-6B78274CD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B85AF1-7933-6D44-8D88-25C1B148FEE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23091A74-B421-6D45-8F0D-347EDCAE5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4436A-7BFD-8C4F-91F1-8DF78FEF7AE0}"/>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88063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9452-133D-8A45-B451-91FDFE0AE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86797-5B26-864A-B8F0-B96AEE09FA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EA0304-AB20-C54D-804A-7FA53520AC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1C1F02-FFB1-C847-BD88-FDE2AA442323}"/>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3BBC47E4-FEC5-D443-A054-782FE8DAF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F1D4E-DDEA-204F-81E5-ABABCF741E6B}"/>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57640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E5B8-8F28-D745-BDA3-7374FD5417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77FBD6-646E-7749-9BFE-8AC99CA06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6BFF18-2D6E-C347-884F-EAFA93D754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65108-40E4-E14A-BCF2-4F3BA0B99F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AD2773-29BA-174F-8043-DA3561796B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F26B72-C861-4B43-BC44-A1FD2AB2130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8" name="Footer Placeholder 7">
            <a:extLst>
              <a:ext uri="{FF2B5EF4-FFF2-40B4-BE49-F238E27FC236}">
                <a16:creationId xmlns:a16="http://schemas.microsoft.com/office/drawing/2014/main" id="{2E9F00B7-AC9C-144F-A1B6-BB8BDAD1B5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375B0-EE7E-E041-A438-F890B09B962E}"/>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49818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6879-D2F7-3243-A38D-16DC13F2EC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B03E4-E6D0-4649-A2DF-061E63214225}"/>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4" name="Footer Placeholder 3">
            <a:extLst>
              <a:ext uri="{FF2B5EF4-FFF2-40B4-BE49-F238E27FC236}">
                <a16:creationId xmlns:a16="http://schemas.microsoft.com/office/drawing/2014/main" id="{0DE6ABA3-D6E4-1547-9C5E-9097CA4E3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6A302-D3CD-5C4D-A2A8-F461C18D2C88}"/>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316771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8E13B6-2977-FF4C-BE3C-C733E5BE03FE}"/>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3" name="Footer Placeholder 2">
            <a:extLst>
              <a:ext uri="{FF2B5EF4-FFF2-40B4-BE49-F238E27FC236}">
                <a16:creationId xmlns:a16="http://schemas.microsoft.com/office/drawing/2014/main" id="{51D87ED7-2992-9644-A67D-1D43548AF5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40CA5A-4629-4C41-AC64-40506F6BCC77}"/>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420907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3540-F115-0847-954C-16C12760E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888DF2-D60F-AD4D-B7E9-31F918D49B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E038A9-3A71-8342-A0F8-A7D1CF094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EE1D23-C161-4F4A-9146-D43DC8F57EB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9045AFB6-FEC4-B44B-A862-AD7E96CCD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BD9AB-B9E6-1644-958B-749C2DD92DD3}"/>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22548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B092-59E8-B44E-9425-09F94DF10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D6F82-5787-0A41-AE70-F7C74DE3D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4143E-1B2A-8F48-86B0-EDEE41168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17EF0D-4EA3-7D4C-AE5E-623056412A80}"/>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FC9F47D0-A8FE-D844-996B-D37E41CC8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3E93F-16A9-214C-831D-02745D792E6C}"/>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528339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3714D-4BE2-6B4D-AF24-AF12C1BA0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D2E69-6A86-3141-BAAA-7DEB889EC0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02FF3-BB94-3F4F-A953-0940B733B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8A16B72-5CFA-3649-B87C-F807C6179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79CB6-BE55-0B4F-BD8F-63C86BDE1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61A10-C682-6C43-916E-F33EFD892D5D}" type="slidenum">
              <a:rPr lang="en-US" smtClean="0"/>
              <a:t>‹#›</a:t>
            </a:fld>
            <a:endParaRPr lang="en-US"/>
          </a:p>
        </p:txBody>
      </p:sp>
    </p:spTree>
    <p:extLst>
      <p:ext uri="{BB962C8B-B14F-4D97-AF65-F5344CB8AC3E}">
        <p14:creationId xmlns:p14="http://schemas.microsoft.com/office/powerpoint/2010/main" val="336691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Mar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5074-D486-874D-A376-53A27325E1F5}"/>
              </a:ext>
            </a:extLst>
          </p:cNvPr>
          <p:cNvSpPr>
            <a:spLocks noGrp="1"/>
          </p:cNvSpPr>
          <p:nvPr>
            <p:ph type="ctrTitle"/>
          </p:nvPr>
        </p:nvSpPr>
        <p:spPr/>
        <p:txBody>
          <a:bodyPr/>
          <a:lstStyle/>
          <a:p>
            <a:r>
              <a:rPr lang="en-US" dirty="0"/>
              <a:t>Summarization</a:t>
            </a:r>
          </a:p>
        </p:txBody>
      </p:sp>
      <p:sp>
        <p:nvSpPr>
          <p:cNvPr id="3" name="Subtitle 2">
            <a:extLst>
              <a:ext uri="{FF2B5EF4-FFF2-40B4-BE49-F238E27FC236}">
                <a16:creationId xmlns:a16="http://schemas.microsoft.com/office/drawing/2014/main" id="{2E9A0C58-6AE7-9144-8448-1A984D39F15E}"/>
              </a:ext>
            </a:extLst>
          </p:cNvPr>
          <p:cNvSpPr>
            <a:spLocks noGrp="1"/>
          </p:cNvSpPr>
          <p:nvPr>
            <p:ph type="subTitle" idx="1"/>
          </p:nvPr>
        </p:nvSpPr>
        <p:spPr/>
        <p:txBody>
          <a:bodyPr>
            <a:normAutofit lnSpcReduction="1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November 9, 2018</a:t>
            </a:r>
          </a:p>
          <a:p>
            <a:endParaRPr lang="en-US" dirty="0"/>
          </a:p>
        </p:txBody>
      </p:sp>
      <p:sp>
        <p:nvSpPr>
          <p:cNvPr id="4" name="TextBox 3">
            <a:extLst>
              <a:ext uri="{FF2B5EF4-FFF2-40B4-BE49-F238E27FC236}">
                <a16:creationId xmlns:a16="http://schemas.microsoft.com/office/drawing/2014/main" id="{48AE795D-BCA7-6142-B0EC-6936C7FDA330}"/>
              </a:ext>
            </a:extLst>
          </p:cNvPr>
          <p:cNvSpPr txBox="1"/>
          <p:nvPr/>
        </p:nvSpPr>
        <p:spPr>
          <a:xfrm>
            <a:off x="82194" y="6369978"/>
            <a:ext cx="3250698" cy="369332"/>
          </a:xfrm>
          <a:prstGeom prst="rect">
            <a:avLst/>
          </a:prstGeom>
          <a:noFill/>
        </p:spPr>
        <p:txBody>
          <a:bodyPr wrap="none" rtlCol="0">
            <a:spAutoFit/>
          </a:bodyPr>
          <a:lstStyle/>
          <a:p>
            <a:r>
              <a:rPr lang="en-US" dirty="0"/>
              <a:t>Slides from Lu Wang and Abi See</a:t>
            </a:r>
          </a:p>
        </p:txBody>
      </p:sp>
    </p:spTree>
    <p:extLst>
      <p:ext uri="{BB962C8B-B14F-4D97-AF65-F5344CB8AC3E}">
        <p14:creationId xmlns:p14="http://schemas.microsoft.com/office/powerpoint/2010/main" val="131721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338B-9A67-0645-AFD4-DFE183F1BA2A}"/>
              </a:ext>
            </a:extLst>
          </p:cNvPr>
          <p:cNvSpPr>
            <a:spLocks noGrp="1"/>
          </p:cNvSpPr>
          <p:nvPr>
            <p:ph type="title"/>
          </p:nvPr>
        </p:nvSpPr>
        <p:spPr/>
        <p:txBody>
          <a:bodyPr/>
          <a:lstStyle/>
          <a:p>
            <a:r>
              <a:rPr lang="en-US" dirty="0"/>
              <a:t>Multi-Document Summarization</a:t>
            </a:r>
          </a:p>
        </p:txBody>
      </p:sp>
      <p:sp>
        <p:nvSpPr>
          <p:cNvPr id="3" name="Content Placeholder 2">
            <a:extLst>
              <a:ext uri="{FF2B5EF4-FFF2-40B4-BE49-F238E27FC236}">
                <a16:creationId xmlns:a16="http://schemas.microsoft.com/office/drawing/2014/main" id="{7569A25B-BCA2-3943-B180-A69DADED02A6}"/>
              </a:ext>
            </a:extLst>
          </p:cNvPr>
          <p:cNvSpPr>
            <a:spLocks noGrp="1"/>
          </p:cNvSpPr>
          <p:nvPr>
            <p:ph idx="1"/>
          </p:nvPr>
        </p:nvSpPr>
        <p:spPr>
          <a:xfrm>
            <a:off x="838200" y="1825625"/>
            <a:ext cx="4426527" cy="4351338"/>
          </a:xfrm>
        </p:spPr>
        <p:txBody>
          <a:bodyPr>
            <a:normAutofit fontScale="92500" lnSpcReduction="10000"/>
          </a:bodyPr>
          <a:lstStyle/>
          <a:p>
            <a:r>
              <a:rPr lang="en-US" dirty="0"/>
              <a:t>Very useful for presenting and organizing search results</a:t>
            </a:r>
          </a:p>
          <a:p>
            <a:pPr lvl="1"/>
            <a:r>
              <a:rPr lang="en-US" dirty="0"/>
              <a:t>Many results are very similar, and grouping closely related documents helps cover more event facets</a:t>
            </a:r>
          </a:p>
          <a:p>
            <a:pPr lvl="1"/>
            <a:r>
              <a:rPr lang="en-US" dirty="0"/>
              <a:t>Summarizing similarities and differences between documents </a:t>
            </a:r>
          </a:p>
          <a:p>
            <a:pPr lvl="1"/>
            <a:r>
              <a:rPr lang="en-US" dirty="0"/>
              <a:t>Partial implementation: google news (does the grouping)</a:t>
            </a:r>
          </a:p>
          <a:p>
            <a:pPr marL="457200" lvl="1" indent="0">
              <a:buNone/>
            </a:pPr>
            <a:br>
              <a:rPr lang="en-US" dirty="0"/>
            </a:br>
            <a:endParaRPr lang="en-US" dirty="0"/>
          </a:p>
          <a:p>
            <a:pPr lvl="1"/>
            <a:endParaRPr lang="en-US" dirty="0"/>
          </a:p>
        </p:txBody>
      </p:sp>
      <p:pic>
        <p:nvPicPr>
          <p:cNvPr id="4" name="Picture 3">
            <a:extLst>
              <a:ext uri="{FF2B5EF4-FFF2-40B4-BE49-F238E27FC236}">
                <a16:creationId xmlns:a16="http://schemas.microsoft.com/office/drawing/2014/main" id="{8BD71FFC-9599-0A47-8518-79FC160FA401}"/>
              </a:ext>
            </a:extLst>
          </p:cNvPr>
          <p:cNvPicPr>
            <a:picLocks noChangeAspect="1"/>
          </p:cNvPicPr>
          <p:nvPr/>
        </p:nvPicPr>
        <p:blipFill>
          <a:blip r:embed="rId2"/>
          <a:stretch>
            <a:fillRect/>
          </a:stretch>
        </p:blipFill>
        <p:spPr>
          <a:xfrm>
            <a:off x="5264727" y="1690688"/>
            <a:ext cx="6678190" cy="3948112"/>
          </a:xfrm>
          <a:prstGeom prst="rect">
            <a:avLst/>
          </a:prstGeom>
        </p:spPr>
      </p:pic>
    </p:spTree>
    <p:extLst>
      <p:ext uri="{BB962C8B-B14F-4D97-AF65-F5344CB8AC3E}">
        <p14:creationId xmlns:p14="http://schemas.microsoft.com/office/powerpoint/2010/main" val="189800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E420-1835-C14C-8FF0-36C7C691C1B3}"/>
              </a:ext>
            </a:extLst>
          </p:cNvPr>
          <p:cNvSpPr>
            <a:spLocks noGrp="1"/>
          </p:cNvSpPr>
          <p:nvPr>
            <p:ph type="title"/>
          </p:nvPr>
        </p:nvSpPr>
        <p:spPr/>
        <p:txBody>
          <a:bodyPr/>
          <a:lstStyle/>
          <a:p>
            <a:r>
              <a:rPr lang="en-US" dirty="0"/>
              <a:t>Scientific Article Summarization</a:t>
            </a:r>
          </a:p>
        </p:txBody>
      </p:sp>
      <p:sp>
        <p:nvSpPr>
          <p:cNvPr id="3" name="Content Placeholder 2">
            <a:extLst>
              <a:ext uri="{FF2B5EF4-FFF2-40B4-BE49-F238E27FC236}">
                <a16:creationId xmlns:a16="http://schemas.microsoft.com/office/drawing/2014/main" id="{731CF8FA-C3D0-F545-A2B7-D5234C173AAC}"/>
              </a:ext>
            </a:extLst>
          </p:cNvPr>
          <p:cNvSpPr>
            <a:spLocks noGrp="1"/>
          </p:cNvSpPr>
          <p:nvPr>
            <p:ph idx="1"/>
          </p:nvPr>
        </p:nvSpPr>
        <p:spPr/>
        <p:txBody>
          <a:bodyPr/>
          <a:lstStyle/>
          <a:p>
            <a:r>
              <a:rPr lang="en-US" dirty="0"/>
              <a:t>Not just what the article is about but also how it relates to the work it cites</a:t>
            </a:r>
          </a:p>
          <a:p>
            <a:r>
              <a:rPr lang="en-US" dirty="0"/>
              <a:t>Show the relevant part of citation</a:t>
            </a:r>
          </a:p>
          <a:p>
            <a:r>
              <a:rPr lang="en-US" dirty="0"/>
              <a:t>Determine which approaches are criticized and which are supported</a:t>
            </a:r>
          </a:p>
          <a:p>
            <a:pPr lvl="1"/>
            <a:r>
              <a:rPr lang="en-US" dirty="0"/>
              <a:t>These are often more useful than the original abstract (abstracts don't have the context of how the work was received, won't be critical of the work)</a:t>
            </a:r>
          </a:p>
        </p:txBody>
      </p:sp>
    </p:spTree>
    <p:extLst>
      <p:ext uri="{BB962C8B-B14F-4D97-AF65-F5344CB8AC3E}">
        <p14:creationId xmlns:p14="http://schemas.microsoft.com/office/powerpoint/2010/main" val="280535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5C79-B553-C74C-AAD2-F5BAF14F55E0}"/>
              </a:ext>
            </a:extLst>
          </p:cNvPr>
          <p:cNvSpPr>
            <a:spLocks noGrp="1"/>
          </p:cNvSpPr>
          <p:nvPr>
            <p:ph type="title"/>
          </p:nvPr>
        </p:nvSpPr>
        <p:spPr/>
        <p:txBody>
          <a:bodyPr/>
          <a:lstStyle/>
          <a:p>
            <a:r>
              <a:rPr lang="en-US" dirty="0"/>
              <a:t>Generic vs. Query-Focused Summarization</a:t>
            </a:r>
          </a:p>
        </p:txBody>
      </p:sp>
      <p:sp>
        <p:nvSpPr>
          <p:cNvPr id="3" name="Content Placeholder 2">
            <a:extLst>
              <a:ext uri="{FF2B5EF4-FFF2-40B4-BE49-F238E27FC236}">
                <a16:creationId xmlns:a16="http://schemas.microsoft.com/office/drawing/2014/main" id="{B0D9AC38-CD06-7843-AD22-AAA14B61FA45}"/>
              </a:ext>
            </a:extLst>
          </p:cNvPr>
          <p:cNvSpPr>
            <a:spLocks noGrp="1"/>
          </p:cNvSpPr>
          <p:nvPr>
            <p:ph idx="1"/>
          </p:nvPr>
        </p:nvSpPr>
        <p:spPr/>
        <p:txBody>
          <a:bodyPr/>
          <a:lstStyle/>
          <a:p>
            <a:r>
              <a:rPr lang="en-US" dirty="0"/>
              <a:t>Generic</a:t>
            </a:r>
          </a:p>
          <a:p>
            <a:pPr lvl="1"/>
            <a:r>
              <a:rPr lang="en-US" dirty="0"/>
              <a:t>What is the overall content of this document (we will mostly focus on this)</a:t>
            </a:r>
          </a:p>
          <a:p>
            <a:r>
              <a:rPr lang="en-US" dirty="0"/>
              <a:t>Query-focused</a:t>
            </a:r>
          </a:p>
          <a:p>
            <a:pPr lvl="1"/>
            <a:r>
              <a:rPr lang="en-US" dirty="0"/>
              <a:t>Summary is with respect to an information need expressed in a user query</a:t>
            </a:r>
          </a:p>
          <a:p>
            <a:pPr lvl="1"/>
            <a:r>
              <a:rPr lang="en-US" dirty="0"/>
              <a:t>Can be thought of as a complex kind of question answering: answer the question by summarizing the document with the correct answer</a:t>
            </a:r>
          </a:p>
        </p:txBody>
      </p:sp>
    </p:spTree>
    <p:extLst>
      <p:ext uri="{BB962C8B-B14F-4D97-AF65-F5344CB8AC3E}">
        <p14:creationId xmlns:p14="http://schemas.microsoft.com/office/powerpoint/2010/main" val="256514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FC876-3CB9-5C48-BA85-8B8E5C557E61}"/>
              </a:ext>
            </a:extLst>
          </p:cNvPr>
          <p:cNvPicPr>
            <a:picLocks noGrp="1" noChangeAspect="1"/>
          </p:cNvPicPr>
          <p:nvPr>
            <p:ph idx="1"/>
          </p:nvPr>
        </p:nvPicPr>
        <p:blipFill>
          <a:blip r:embed="rId2"/>
          <a:stretch>
            <a:fillRect/>
          </a:stretch>
        </p:blipFill>
        <p:spPr>
          <a:xfrm>
            <a:off x="540327" y="-792885"/>
            <a:ext cx="11543936" cy="8920315"/>
          </a:xfrm>
        </p:spPr>
      </p:pic>
      <p:sp>
        <p:nvSpPr>
          <p:cNvPr id="6" name="Title 1">
            <a:extLst>
              <a:ext uri="{FF2B5EF4-FFF2-40B4-BE49-F238E27FC236}">
                <a16:creationId xmlns:a16="http://schemas.microsoft.com/office/drawing/2014/main" id="{C04CF6B7-D1ED-CB43-B662-6C29AF41A4B5}"/>
              </a:ext>
            </a:extLst>
          </p:cNvPr>
          <p:cNvSpPr>
            <a:spLocks noGrp="1"/>
          </p:cNvSpPr>
          <p:nvPr>
            <p:ph type="title"/>
          </p:nvPr>
        </p:nvSpPr>
        <p:spPr>
          <a:xfrm>
            <a:off x="838200" y="365125"/>
            <a:ext cx="10515600" cy="1325563"/>
          </a:xfrm>
        </p:spPr>
        <p:txBody>
          <a:bodyPr/>
          <a:lstStyle/>
          <a:p>
            <a:r>
              <a:rPr lang="en-US" dirty="0"/>
              <a:t>Query-focused extractive example</a:t>
            </a:r>
          </a:p>
        </p:txBody>
      </p:sp>
    </p:spTree>
    <p:extLst>
      <p:ext uri="{BB962C8B-B14F-4D97-AF65-F5344CB8AC3E}">
        <p14:creationId xmlns:p14="http://schemas.microsoft.com/office/powerpoint/2010/main" val="147833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880A-C574-AF49-8BF9-85E0176F7B44}"/>
              </a:ext>
            </a:extLst>
          </p:cNvPr>
          <p:cNvSpPr>
            <a:spLocks noGrp="1"/>
          </p:cNvSpPr>
          <p:nvPr>
            <p:ph type="title"/>
          </p:nvPr>
        </p:nvSpPr>
        <p:spPr/>
        <p:txBody>
          <a:bodyPr/>
          <a:lstStyle/>
          <a:p>
            <a:r>
              <a:rPr lang="en-US" dirty="0"/>
              <a:t>Query-focused extractive example</a:t>
            </a:r>
          </a:p>
        </p:txBody>
      </p:sp>
      <p:pic>
        <p:nvPicPr>
          <p:cNvPr id="4" name="Picture 3">
            <a:extLst>
              <a:ext uri="{FF2B5EF4-FFF2-40B4-BE49-F238E27FC236}">
                <a16:creationId xmlns:a16="http://schemas.microsoft.com/office/drawing/2014/main" id="{DD94B022-56FF-9541-A531-311B4B6B6755}"/>
              </a:ext>
            </a:extLst>
          </p:cNvPr>
          <p:cNvPicPr>
            <a:picLocks noChangeAspect="1"/>
          </p:cNvPicPr>
          <p:nvPr/>
        </p:nvPicPr>
        <p:blipFill>
          <a:blip r:embed="rId2"/>
          <a:stretch>
            <a:fillRect/>
          </a:stretch>
        </p:blipFill>
        <p:spPr>
          <a:xfrm>
            <a:off x="1066800" y="1273254"/>
            <a:ext cx="8936182" cy="4930696"/>
          </a:xfrm>
          <a:prstGeom prst="rect">
            <a:avLst/>
          </a:prstGeom>
        </p:spPr>
      </p:pic>
    </p:spTree>
    <p:extLst>
      <p:ext uri="{BB962C8B-B14F-4D97-AF65-F5344CB8AC3E}">
        <p14:creationId xmlns:p14="http://schemas.microsoft.com/office/powerpoint/2010/main" val="83167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4321-51DE-174B-8F73-0A2B3EE500E9}"/>
              </a:ext>
            </a:extLst>
          </p:cNvPr>
          <p:cNvSpPr>
            <a:spLocks noGrp="1"/>
          </p:cNvSpPr>
          <p:nvPr>
            <p:ph type="title"/>
          </p:nvPr>
        </p:nvSpPr>
        <p:spPr/>
        <p:txBody>
          <a:bodyPr/>
          <a:lstStyle/>
          <a:p>
            <a:r>
              <a:rPr lang="en-US" dirty="0"/>
              <a:t>But...</a:t>
            </a:r>
          </a:p>
        </p:txBody>
      </p:sp>
      <p:pic>
        <p:nvPicPr>
          <p:cNvPr id="4" name="Picture 3">
            <a:extLst>
              <a:ext uri="{FF2B5EF4-FFF2-40B4-BE49-F238E27FC236}">
                <a16:creationId xmlns:a16="http://schemas.microsoft.com/office/drawing/2014/main" id="{AA62B01A-CF86-8046-B88B-FE00B870B355}"/>
              </a:ext>
            </a:extLst>
          </p:cNvPr>
          <p:cNvPicPr>
            <a:picLocks noChangeAspect="1"/>
          </p:cNvPicPr>
          <p:nvPr/>
        </p:nvPicPr>
        <p:blipFill>
          <a:blip r:embed="rId2"/>
          <a:stretch>
            <a:fillRect/>
          </a:stretch>
        </p:blipFill>
        <p:spPr>
          <a:xfrm>
            <a:off x="2734411" y="376406"/>
            <a:ext cx="6354171" cy="6481594"/>
          </a:xfrm>
          <a:prstGeom prst="rect">
            <a:avLst/>
          </a:prstGeom>
        </p:spPr>
      </p:pic>
      <p:sp>
        <p:nvSpPr>
          <p:cNvPr id="5" name="Right Arrow 4">
            <a:extLst>
              <a:ext uri="{FF2B5EF4-FFF2-40B4-BE49-F238E27FC236}">
                <a16:creationId xmlns:a16="http://schemas.microsoft.com/office/drawing/2014/main" id="{1467B6D6-F1FB-E449-A193-451EAA95A1AC}"/>
              </a:ext>
            </a:extLst>
          </p:cNvPr>
          <p:cNvSpPr/>
          <p:nvPr/>
        </p:nvSpPr>
        <p:spPr>
          <a:xfrm>
            <a:off x="1219200" y="4890655"/>
            <a:ext cx="1967345" cy="5818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2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CD77-A216-BE48-8A76-6C4F869D14A8}"/>
              </a:ext>
            </a:extLst>
          </p:cNvPr>
          <p:cNvSpPr>
            <a:spLocks noGrp="1"/>
          </p:cNvSpPr>
          <p:nvPr>
            <p:ph type="title"/>
          </p:nvPr>
        </p:nvSpPr>
        <p:spPr/>
        <p:txBody>
          <a:bodyPr/>
          <a:lstStyle/>
          <a:p>
            <a:r>
              <a:rPr lang="en-US" dirty="0"/>
              <a:t>Extractive Vs. Abstractive Summarization</a:t>
            </a:r>
          </a:p>
        </p:txBody>
      </p:sp>
      <p:sp>
        <p:nvSpPr>
          <p:cNvPr id="3" name="Content Placeholder 2">
            <a:extLst>
              <a:ext uri="{FF2B5EF4-FFF2-40B4-BE49-F238E27FC236}">
                <a16:creationId xmlns:a16="http://schemas.microsoft.com/office/drawing/2014/main" id="{4900BF91-E1B8-E445-9F3C-E9884EA6385C}"/>
              </a:ext>
            </a:extLst>
          </p:cNvPr>
          <p:cNvSpPr>
            <a:spLocks noGrp="1"/>
          </p:cNvSpPr>
          <p:nvPr>
            <p:ph idx="1"/>
          </p:nvPr>
        </p:nvSpPr>
        <p:spPr/>
        <p:txBody>
          <a:bodyPr/>
          <a:lstStyle/>
          <a:p>
            <a:r>
              <a:rPr lang="en-US" dirty="0"/>
              <a:t>Extractive: Create the summary from phrases or sentences in the source document(s)</a:t>
            </a:r>
          </a:p>
          <a:p>
            <a:r>
              <a:rPr lang="en-US" dirty="0"/>
              <a:t>Abstractive: express the idea in the source documents using (at least in part) different words</a:t>
            </a:r>
          </a:p>
          <a:p>
            <a:r>
              <a:rPr lang="en-US" dirty="0"/>
              <a:t>Most automatic summaries are extractive (it's easier!)</a:t>
            </a:r>
          </a:p>
          <a:p>
            <a:r>
              <a:rPr lang="en-US" dirty="0"/>
              <a:t>Most real-world summaries are abstractive (it's more natural!)</a:t>
            </a:r>
          </a:p>
        </p:txBody>
      </p:sp>
    </p:spTree>
    <p:extLst>
      <p:ext uri="{BB962C8B-B14F-4D97-AF65-F5344CB8AC3E}">
        <p14:creationId xmlns:p14="http://schemas.microsoft.com/office/powerpoint/2010/main" val="114600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5C22-574A-FA43-8A4A-045EB1C9EFC6}"/>
              </a:ext>
            </a:extLst>
          </p:cNvPr>
          <p:cNvSpPr>
            <a:spLocks noGrp="1"/>
          </p:cNvSpPr>
          <p:nvPr>
            <p:ph type="title"/>
          </p:nvPr>
        </p:nvSpPr>
        <p:spPr/>
        <p:txBody>
          <a:bodyPr/>
          <a:lstStyle/>
          <a:p>
            <a:r>
              <a:rPr lang="en-US" dirty="0"/>
              <a:t>Input: LA Times Article</a:t>
            </a:r>
          </a:p>
        </p:txBody>
      </p:sp>
      <p:sp>
        <p:nvSpPr>
          <p:cNvPr id="4" name="Rectangle 3">
            <a:extLst>
              <a:ext uri="{FF2B5EF4-FFF2-40B4-BE49-F238E27FC236}">
                <a16:creationId xmlns:a16="http://schemas.microsoft.com/office/drawing/2014/main" id="{D76DFFB3-4858-2249-ACAA-6EB0F5A84818}"/>
              </a:ext>
            </a:extLst>
          </p:cNvPr>
          <p:cNvSpPr/>
          <p:nvPr/>
        </p:nvSpPr>
        <p:spPr>
          <a:xfrm>
            <a:off x="138545" y="6112271"/>
            <a:ext cx="6096000" cy="646331"/>
          </a:xfrm>
          <a:prstGeom prst="rect">
            <a:avLst/>
          </a:prstGeom>
        </p:spPr>
        <p:txBody>
          <a:bodyPr>
            <a:spAutoFit/>
          </a:bodyPr>
          <a:lstStyle/>
          <a:p>
            <a:r>
              <a:rPr lang="en-US" dirty="0"/>
              <a:t>http://</a:t>
            </a:r>
            <a:r>
              <a:rPr lang="en-US" dirty="0" err="1"/>
              <a:t>www.latimes.com</a:t>
            </a:r>
            <a:r>
              <a:rPr lang="en-US" dirty="0"/>
              <a:t>/politics/la-me-pol-california-election-house-20181106-story.html</a:t>
            </a:r>
          </a:p>
        </p:txBody>
      </p:sp>
      <p:pic>
        <p:nvPicPr>
          <p:cNvPr id="5" name="Picture 4">
            <a:extLst>
              <a:ext uri="{FF2B5EF4-FFF2-40B4-BE49-F238E27FC236}">
                <a16:creationId xmlns:a16="http://schemas.microsoft.com/office/drawing/2014/main" id="{2564BED3-2177-4E40-BC96-B72FBC7E6774}"/>
              </a:ext>
            </a:extLst>
          </p:cNvPr>
          <p:cNvPicPr>
            <a:picLocks noChangeAspect="1"/>
          </p:cNvPicPr>
          <p:nvPr/>
        </p:nvPicPr>
        <p:blipFill>
          <a:blip r:embed="rId2"/>
          <a:stretch>
            <a:fillRect/>
          </a:stretch>
        </p:blipFill>
        <p:spPr>
          <a:xfrm>
            <a:off x="1205345" y="1305573"/>
            <a:ext cx="7010400" cy="770230"/>
          </a:xfrm>
          <a:prstGeom prst="rect">
            <a:avLst/>
          </a:prstGeom>
        </p:spPr>
      </p:pic>
      <p:pic>
        <p:nvPicPr>
          <p:cNvPr id="6" name="Picture 5">
            <a:extLst>
              <a:ext uri="{FF2B5EF4-FFF2-40B4-BE49-F238E27FC236}">
                <a16:creationId xmlns:a16="http://schemas.microsoft.com/office/drawing/2014/main" id="{A4E49373-ED6F-9B4E-A945-83945FC3A899}"/>
              </a:ext>
            </a:extLst>
          </p:cNvPr>
          <p:cNvPicPr>
            <a:picLocks noChangeAspect="1"/>
          </p:cNvPicPr>
          <p:nvPr/>
        </p:nvPicPr>
        <p:blipFill>
          <a:blip r:embed="rId3"/>
          <a:stretch>
            <a:fillRect/>
          </a:stretch>
        </p:blipFill>
        <p:spPr>
          <a:xfrm>
            <a:off x="1785504" y="2075565"/>
            <a:ext cx="7201700" cy="1825914"/>
          </a:xfrm>
          <a:prstGeom prst="rect">
            <a:avLst/>
          </a:prstGeom>
        </p:spPr>
      </p:pic>
      <p:pic>
        <p:nvPicPr>
          <p:cNvPr id="7" name="Picture 6">
            <a:extLst>
              <a:ext uri="{FF2B5EF4-FFF2-40B4-BE49-F238E27FC236}">
                <a16:creationId xmlns:a16="http://schemas.microsoft.com/office/drawing/2014/main" id="{671CDC70-386B-A449-AEF3-B66C0794CB9B}"/>
              </a:ext>
            </a:extLst>
          </p:cNvPr>
          <p:cNvPicPr>
            <a:picLocks noChangeAspect="1"/>
          </p:cNvPicPr>
          <p:nvPr/>
        </p:nvPicPr>
        <p:blipFill>
          <a:blip r:embed="rId4"/>
          <a:stretch>
            <a:fillRect/>
          </a:stretch>
        </p:blipFill>
        <p:spPr>
          <a:xfrm>
            <a:off x="1682173" y="3573318"/>
            <a:ext cx="7160740" cy="2301009"/>
          </a:xfrm>
          <a:prstGeom prst="rect">
            <a:avLst/>
          </a:prstGeom>
        </p:spPr>
      </p:pic>
      <p:sp>
        <p:nvSpPr>
          <p:cNvPr id="8" name="TextBox 7">
            <a:extLst>
              <a:ext uri="{FF2B5EF4-FFF2-40B4-BE49-F238E27FC236}">
                <a16:creationId xmlns:a16="http://schemas.microsoft.com/office/drawing/2014/main" id="{7EB7C8C5-AFCE-6B4F-A5DF-66AE8ECF0663}"/>
              </a:ext>
            </a:extLst>
          </p:cNvPr>
          <p:cNvSpPr txBox="1"/>
          <p:nvPr/>
        </p:nvSpPr>
        <p:spPr>
          <a:xfrm>
            <a:off x="9213273" y="5361709"/>
            <a:ext cx="1646156" cy="369332"/>
          </a:xfrm>
          <a:prstGeom prst="rect">
            <a:avLst/>
          </a:prstGeom>
          <a:noFill/>
        </p:spPr>
        <p:txBody>
          <a:bodyPr wrap="none" rtlCol="0">
            <a:spAutoFit/>
          </a:bodyPr>
          <a:lstStyle/>
          <a:p>
            <a:r>
              <a:rPr lang="en-US" dirty="0"/>
              <a:t>... (1400 words)</a:t>
            </a:r>
          </a:p>
        </p:txBody>
      </p:sp>
    </p:spTree>
    <p:extLst>
      <p:ext uri="{BB962C8B-B14F-4D97-AF65-F5344CB8AC3E}">
        <p14:creationId xmlns:p14="http://schemas.microsoft.com/office/powerpoint/2010/main" val="113974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B0B3-B191-6E44-A41D-B90639068DFA}"/>
              </a:ext>
            </a:extLst>
          </p:cNvPr>
          <p:cNvSpPr>
            <a:spLocks noGrp="1"/>
          </p:cNvSpPr>
          <p:nvPr>
            <p:ph type="title"/>
          </p:nvPr>
        </p:nvSpPr>
        <p:spPr/>
        <p:txBody>
          <a:bodyPr>
            <a:normAutofit/>
          </a:bodyPr>
          <a:lstStyle/>
          <a:p>
            <a:r>
              <a:rPr lang="en-US" dirty="0"/>
              <a:t>From input chunks to extractive summary</a:t>
            </a:r>
          </a:p>
        </p:txBody>
      </p:sp>
      <p:pic>
        <p:nvPicPr>
          <p:cNvPr id="4" name="Picture 3">
            <a:extLst>
              <a:ext uri="{FF2B5EF4-FFF2-40B4-BE49-F238E27FC236}">
                <a16:creationId xmlns:a16="http://schemas.microsoft.com/office/drawing/2014/main" id="{DBD5AF54-B602-CA4A-B0D3-A22F45FFA88D}"/>
              </a:ext>
            </a:extLst>
          </p:cNvPr>
          <p:cNvPicPr>
            <a:picLocks noChangeAspect="1"/>
          </p:cNvPicPr>
          <p:nvPr/>
        </p:nvPicPr>
        <p:blipFill>
          <a:blip r:embed="rId2"/>
          <a:stretch>
            <a:fillRect/>
          </a:stretch>
        </p:blipFill>
        <p:spPr>
          <a:xfrm>
            <a:off x="1932709" y="1369885"/>
            <a:ext cx="9421091" cy="7330727"/>
          </a:xfrm>
          <a:prstGeom prst="rect">
            <a:avLst/>
          </a:prstGeom>
        </p:spPr>
      </p:pic>
      <p:sp>
        <p:nvSpPr>
          <p:cNvPr id="5" name="TextBox 4">
            <a:extLst>
              <a:ext uri="{FF2B5EF4-FFF2-40B4-BE49-F238E27FC236}">
                <a16:creationId xmlns:a16="http://schemas.microsoft.com/office/drawing/2014/main" id="{620A9B66-0672-6E4E-963F-5A5BCCC8E2A5}"/>
              </a:ext>
            </a:extLst>
          </p:cNvPr>
          <p:cNvSpPr txBox="1"/>
          <p:nvPr/>
        </p:nvSpPr>
        <p:spPr>
          <a:xfrm>
            <a:off x="346364" y="6373091"/>
            <a:ext cx="1527085" cy="369332"/>
          </a:xfrm>
          <a:prstGeom prst="rect">
            <a:avLst/>
          </a:prstGeom>
          <a:noFill/>
        </p:spPr>
        <p:txBody>
          <a:bodyPr wrap="none" rtlCol="0">
            <a:spAutoFit/>
          </a:bodyPr>
          <a:lstStyle/>
          <a:p>
            <a:r>
              <a:rPr lang="en-US" dirty="0" err="1"/>
              <a:t>resoomer.com</a:t>
            </a:r>
            <a:endParaRPr lang="en-US" dirty="0"/>
          </a:p>
        </p:txBody>
      </p:sp>
    </p:spTree>
    <p:extLst>
      <p:ext uri="{BB962C8B-B14F-4D97-AF65-F5344CB8AC3E}">
        <p14:creationId xmlns:p14="http://schemas.microsoft.com/office/powerpoint/2010/main" val="2166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41CC5B-598E-784B-A081-39DCBC273BD2}"/>
              </a:ext>
            </a:extLst>
          </p:cNvPr>
          <p:cNvSpPr>
            <a:spLocks noGrp="1"/>
          </p:cNvSpPr>
          <p:nvPr>
            <p:ph idx="1"/>
          </p:nvPr>
        </p:nvSpPr>
        <p:spPr/>
        <p:txBody>
          <a:bodyPr/>
          <a:lstStyle/>
          <a:p>
            <a:r>
              <a:rPr lang="en-US" dirty="0" err="1"/>
              <a:t>Resoomer.com</a:t>
            </a:r>
            <a:r>
              <a:rPr lang="en-US" dirty="0"/>
              <a:t>/</a:t>
            </a:r>
            <a:r>
              <a:rPr lang="en-US" dirty="0" err="1"/>
              <a:t>en</a:t>
            </a:r>
            <a:endParaRPr lang="en-US" dirty="0"/>
          </a:p>
        </p:txBody>
      </p:sp>
      <p:sp>
        <p:nvSpPr>
          <p:cNvPr id="4" name="Title 1">
            <a:extLst>
              <a:ext uri="{FF2B5EF4-FFF2-40B4-BE49-F238E27FC236}">
                <a16:creationId xmlns:a16="http://schemas.microsoft.com/office/drawing/2014/main" id="{CEDA67E2-2A89-5A4B-9675-B7E5B05310D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Extractive Example</a:t>
            </a:r>
          </a:p>
        </p:txBody>
      </p:sp>
    </p:spTree>
    <p:extLst>
      <p:ext uri="{BB962C8B-B14F-4D97-AF65-F5344CB8AC3E}">
        <p14:creationId xmlns:p14="http://schemas.microsoft.com/office/powerpoint/2010/main" val="249066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2CDDA-DAAF-A84D-8093-23F2B32F2F30}"/>
              </a:ext>
            </a:extLst>
          </p:cNvPr>
          <p:cNvPicPr>
            <a:picLocks noChangeAspect="1"/>
          </p:cNvPicPr>
          <p:nvPr/>
        </p:nvPicPr>
        <p:blipFill>
          <a:blip r:embed="rId2"/>
          <a:stretch>
            <a:fillRect/>
          </a:stretch>
        </p:blipFill>
        <p:spPr>
          <a:xfrm>
            <a:off x="496726" y="-897712"/>
            <a:ext cx="11198548" cy="8653423"/>
          </a:xfrm>
          <a:prstGeom prst="rect">
            <a:avLst/>
          </a:prstGeom>
        </p:spPr>
      </p:pic>
    </p:spTree>
    <p:extLst>
      <p:ext uri="{BB962C8B-B14F-4D97-AF65-F5344CB8AC3E}">
        <p14:creationId xmlns:p14="http://schemas.microsoft.com/office/powerpoint/2010/main" val="249896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D1DA-7856-2741-BBF6-8F3424BFA3FE}"/>
              </a:ext>
            </a:extLst>
          </p:cNvPr>
          <p:cNvSpPr>
            <a:spLocks noGrp="1"/>
          </p:cNvSpPr>
          <p:nvPr>
            <p:ph type="title"/>
          </p:nvPr>
        </p:nvSpPr>
        <p:spPr/>
        <p:txBody>
          <a:bodyPr/>
          <a:lstStyle/>
          <a:p>
            <a:r>
              <a:rPr lang="en-US" dirty="0"/>
              <a:t>Abstractive Summarization</a:t>
            </a:r>
          </a:p>
        </p:txBody>
      </p:sp>
      <p:sp>
        <p:nvSpPr>
          <p:cNvPr id="3" name="Content Placeholder 2">
            <a:extLst>
              <a:ext uri="{FF2B5EF4-FFF2-40B4-BE49-F238E27FC236}">
                <a16:creationId xmlns:a16="http://schemas.microsoft.com/office/drawing/2014/main" id="{749DBF5D-1F73-0B41-A70D-514FA1EE2024}"/>
              </a:ext>
            </a:extLst>
          </p:cNvPr>
          <p:cNvSpPr>
            <a:spLocks noGrp="1"/>
          </p:cNvSpPr>
          <p:nvPr>
            <p:ph idx="1"/>
          </p:nvPr>
        </p:nvSpPr>
        <p:spPr/>
        <p:txBody>
          <a:bodyPr/>
          <a:lstStyle/>
          <a:p>
            <a:r>
              <a:rPr lang="en-US" dirty="0">
                <a:solidFill>
                  <a:srgbClr val="FFC000"/>
                </a:solidFill>
              </a:rPr>
              <a:t>Nine</a:t>
            </a:r>
            <a:r>
              <a:rPr lang="en-US" dirty="0"/>
              <a:t> </a:t>
            </a:r>
            <a:r>
              <a:rPr lang="en-US" dirty="0">
                <a:solidFill>
                  <a:srgbClr val="FFC000"/>
                </a:solidFill>
              </a:rPr>
              <a:t>police officers </a:t>
            </a:r>
            <a:r>
              <a:rPr lang="en-US" dirty="0"/>
              <a:t>arrested an </a:t>
            </a:r>
            <a:r>
              <a:rPr lang="en-US" dirty="0">
                <a:solidFill>
                  <a:schemeClr val="accent2"/>
                </a:solidFill>
              </a:rPr>
              <a:t>unarmed black teenager</a:t>
            </a:r>
            <a:r>
              <a:rPr lang="en-US" dirty="0"/>
              <a:t> in California after he allegedly jaywalked and then scuffled with an officer.  </a:t>
            </a:r>
            <a:r>
              <a:rPr lang="en-US" dirty="0">
                <a:solidFill>
                  <a:schemeClr val="accent1"/>
                </a:solidFill>
              </a:rPr>
              <a:t>A video of the incident shows</a:t>
            </a:r>
            <a:r>
              <a:rPr lang="en-US" dirty="0"/>
              <a:t> the officers surrounding the 16-year-old African American and </a:t>
            </a:r>
            <a:r>
              <a:rPr lang="en-US" dirty="0">
                <a:solidFill>
                  <a:schemeClr val="accent6">
                    <a:lumMod val="75000"/>
                  </a:schemeClr>
                </a:solidFill>
              </a:rPr>
              <a:t>forcing him to the ground </a:t>
            </a:r>
            <a:r>
              <a:rPr lang="en-US" dirty="0"/>
              <a:t>after he got into an altercation with an officer </a:t>
            </a:r>
            <a:r>
              <a:rPr lang="en-US" dirty="0">
                <a:solidFill>
                  <a:srgbClr val="7030A0"/>
                </a:solidFill>
              </a:rPr>
              <a:t>who accused him of walking in a bus-only lane</a:t>
            </a:r>
            <a:r>
              <a:rPr lang="en-US" dirty="0"/>
              <a:t>. </a:t>
            </a:r>
            <a:r>
              <a:rPr lang="en-US" dirty="0">
                <a:solidFill>
                  <a:srgbClr val="FF0000"/>
                </a:solidFill>
              </a:rPr>
              <a:t>The incident happened in the city of Stockton</a:t>
            </a:r>
            <a:r>
              <a:rPr lang="en-US" dirty="0"/>
              <a:t>, 80 miles (130km) east of San Francisco, on Wednesday morning.</a:t>
            </a:r>
          </a:p>
          <a:p>
            <a:endParaRPr lang="en-US" dirty="0"/>
          </a:p>
          <a:p>
            <a:r>
              <a:rPr lang="en-US" dirty="0">
                <a:solidFill>
                  <a:schemeClr val="accent1"/>
                </a:solidFill>
              </a:rPr>
              <a:t>Video shows </a:t>
            </a:r>
            <a:r>
              <a:rPr lang="en-US" dirty="0">
                <a:solidFill>
                  <a:schemeClr val="accent2"/>
                </a:solidFill>
              </a:rPr>
              <a:t>unarmed teenager </a:t>
            </a:r>
            <a:r>
              <a:rPr lang="en-US" dirty="0">
                <a:solidFill>
                  <a:schemeClr val="accent6">
                    <a:lumMod val="75000"/>
                  </a:schemeClr>
                </a:solidFill>
              </a:rPr>
              <a:t>forced to ground by </a:t>
            </a:r>
            <a:r>
              <a:rPr lang="en-US" dirty="0">
                <a:solidFill>
                  <a:srgbClr val="FFC000"/>
                </a:solidFill>
              </a:rPr>
              <a:t>group of </a:t>
            </a:r>
            <a:r>
              <a:rPr lang="en-US" dirty="0">
                <a:solidFill>
                  <a:srgbClr val="FF0000"/>
                </a:solidFill>
              </a:rPr>
              <a:t>Stockton</a:t>
            </a:r>
            <a:r>
              <a:rPr lang="en-US" dirty="0"/>
              <a:t> </a:t>
            </a:r>
            <a:r>
              <a:rPr lang="en-US" dirty="0">
                <a:solidFill>
                  <a:srgbClr val="FFC000"/>
                </a:solidFill>
              </a:rPr>
              <a:t>police officers </a:t>
            </a:r>
            <a:r>
              <a:rPr lang="en-US" dirty="0"/>
              <a:t>after </a:t>
            </a:r>
            <a:r>
              <a:rPr lang="en-US" dirty="0">
                <a:solidFill>
                  <a:srgbClr val="7030A0"/>
                </a:solidFill>
              </a:rPr>
              <a:t>allegedly walking in a bus lane</a:t>
            </a:r>
          </a:p>
        </p:txBody>
      </p:sp>
      <p:sp>
        <p:nvSpPr>
          <p:cNvPr id="4" name="TextBox 3">
            <a:extLst>
              <a:ext uri="{FF2B5EF4-FFF2-40B4-BE49-F238E27FC236}">
                <a16:creationId xmlns:a16="http://schemas.microsoft.com/office/drawing/2014/main" id="{759B95E0-AA19-CC4F-9752-EFD3851FDAB5}"/>
              </a:ext>
            </a:extLst>
          </p:cNvPr>
          <p:cNvSpPr txBox="1"/>
          <p:nvPr/>
        </p:nvSpPr>
        <p:spPr>
          <a:xfrm>
            <a:off x="704850" y="6381750"/>
            <a:ext cx="6005555" cy="369332"/>
          </a:xfrm>
          <a:prstGeom prst="rect">
            <a:avLst/>
          </a:prstGeom>
          <a:noFill/>
        </p:spPr>
        <p:txBody>
          <a:bodyPr wrap="none" rtlCol="0">
            <a:spAutoFit/>
          </a:bodyPr>
          <a:lstStyle/>
          <a:p>
            <a:r>
              <a:rPr lang="en-US" dirty="0" err="1"/>
              <a:t>summari.es</a:t>
            </a:r>
            <a:r>
              <a:rPr lang="en-US" dirty="0"/>
              <a:t> = repository of documents paired with summaries</a:t>
            </a:r>
          </a:p>
        </p:txBody>
      </p:sp>
    </p:spTree>
    <p:extLst>
      <p:ext uri="{BB962C8B-B14F-4D97-AF65-F5344CB8AC3E}">
        <p14:creationId xmlns:p14="http://schemas.microsoft.com/office/powerpoint/2010/main" val="2889341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0301-BDC8-064D-BAC2-D4099F01B517}"/>
              </a:ext>
            </a:extLst>
          </p:cNvPr>
          <p:cNvSpPr>
            <a:spLocks noGrp="1"/>
          </p:cNvSpPr>
          <p:nvPr>
            <p:ph type="title"/>
          </p:nvPr>
        </p:nvSpPr>
        <p:spPr/>
        <p:txBody>
          <a:bodyPr/>
          <a:lstStyle/>
          <a:p>
            <a:r>
              <a:rPr lang="en-US" dirty="0"/>
              <a:t>Movie Script-to-Summary (Abstractive)</a:t>
            </a:r>
          </a:p>
        </p:txBody>
      </p:sp>
      <p:sp>
        <p:nvSpPr>
          <p:cNvPr id="4" name="Rectangle 3">
            <a:extLst>
              <a:ext uri="{FF2B5EF4-FFF2-40B4-BE49-F238E27FC236}">
                <a16:creationId xmlns:a16="http://schemas.microsoft.com/office/drawing/2014/main" id="{A1470114-E12C-CF4F-8138-C666E786157A}"/>
              </a:ext>
            </a:extLst>
          </p:cNvPr>
          <p:cNvSpPr/>
          <p:nvPr/>
        </p:nvSpPr>
        <p:spPr>
          <a:xfrm>
            <a:off x="-651164" y="1320714"/>
            <a:ext cx="7536872" cy="5478423"/>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                                  QUAID</a:t>
            </a:r>
          </a:p>
          <a:p>
            <a:r>
              <a:rPr lang="en-US" sz="1400" dirty="0">
                <a:latin typeface="Courier New" panose="02070309020205020404" pitchFamily="49" charset="0"/>
                <a:cs typeface="Courier New" panose="02070309020205020404" pitchFamily="49" charset="0"/>
              </a:rPr>
              <a:t>                   I dreamed about Mars again... it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was bizarre, yet is was so real...</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KIRSTEN</a:t>
            </a:r>
          </a:p>
          <a:p>
            <a:r>
              <a:rPr lang="en-US" sz="1400" dirty="0">
                <a:latin typeface="Courier New" panose="02070309020205020404" pitchFamily="49" charset="0"/>
                <a:cs typeface="Courier New" panose="02070309020205020404" pitchFamily="49" charset="0"/>
              </a:rPr>
              <a:t>                           (casual)</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It's your time of the month again.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Quail looks at her quizzically.</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KIRSTEN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(continuing;</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world-weary air)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least once a month.  Douglas</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Quail's obsession.  For twelve</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years you've been talking about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Mars..</a:t>
            </a:r>
          </a:p>
        </p:txBody>
      </p:sp>
      <p:sp>
        <p:nvSpPr>
          <p:cNvPr id="5" name="TextBox 4">
            <a:extLst>
              <a:ext uri="{FF2B5EF4-FFF2-40B4-BE49-F238E27FC236}">
                <a16:creationId xmlns:a16="http://schemas.microsoft.com/office/drawing/2014/main" id="{510E6971-E5EE-974F-B720-3FF93C9CFE86}"/>
              </a:ext>
            </a:extLst>
          </p:cNvPr>
          <p:cNvSpPr txBox="1"/>
          <p:nvPr/>
        </p:nvSpPr>
        <p:spPr>
          <a:xfrm>
            <a:off x="2359115" y="6352877"/>
            <a:ext cx="1516313" cy="369332"/>
          </a:xfrm>
          <a:prstGeom prst="rect">
            <a:avLst/>
          </a:prstGeom>
          <a:noFill/>
        </p:spPr>
        <p:txBody>
          <a:bodyPr wrap="none" rtlCol="0">
            <a:spAutoFit/>
          </a:bodyPr>
          <a:lstStyle/>
          <a:p>
            <a:r>
              <a:rPr lang="en-US" dirty="0"/>
              <a:t>(... 19k words)</a:t>
            </a:r>
          </a:p>
        </p:txBody>
      </p:sp>
      <p:sp>
        <p:nvSpPr>
          <p:cNvPr id="7" name="Rectangle 6">
            <a:extLst>
              <a:ext uri="{FF2B5EF4-FFF2-40B4-BE49-F238E27FC236}">
                <a16:creationId xmlns:a16="http://schemas.microsoft.com/office/drawing/2014/main" id="{4B7C063C-5C98-E74B-ADC3-EE7186EBFBFA}"/>
              </a:ext>
            </a:extLst>
          </p:cNvPr>
          <p:cNvSpPr/>
          <p:nvPr/>
        </p:nvSpPr>
        <p:spPr>
          <a:xfrm>
            <a:off x="5915891" y="2209800"/>
            <a:ext cx="6096000" cy="3108543"/>
          </a:xfrm>
          <a:prstGeom prst="rect">
            <a:avLst/>
          </a:prstGeom>
        </p:spPr>
        <p:txBody>
          <a:bodyPr>
            <a:spAutoFit/>
          </a:bodyPr>
          <a:lstStyle/>
          <a:p>
            <a:r>
              <a:rPr lang="en-US" sz="1400" dirty="0">
                <a:solidFill>
                  <a:srgbClr val="222222"/>
                </a:solidFill>
                <a:latin typeface="Arial" panose="020B0604020202020204" pitchFamily="34" charset="0"/>
              </a:rPr>
              <a:t>Construction worker Douglas Quaid is having troubling dreams about </a:t>
            </a:r>
            <a:r>
              <a:rPr lang="en-US" sz="1400" dirty="0">
                <a:solidFill>
                  <a:srgbClr val="0B0080"/>
                </a:solidFill>
                <a:latin typeface="Arial" panose="020B0604020202020204" pitchFamily="34" charset="0"/>
                <a:hlinkClick r:id="rId2" tooltip="Mars"/>
              </a:rPr>
              <a:t>Mars</a:t>
            </a:r>
            <a:r>
              <a:rPr lang="en-US" sz="1400" dirty="0">
                <a:solidFill>
                  <a:srgbClr val="222222"/>
                </a:solidFill>
                <a:latin typeface="Arial" panose="020B0604020202020204" pitchFamily="34" charset="0"/>
              </a:rPr>
              <a:t> and a mysterious woman there. His wife Lori dismisses the dreams and discourages him from thinking about Mars, where the governor, </a:t>
            </a:r>
            <a:r>
              <a:rPr lang="en-US" sz="1400" dirty="0" err="1">
                <a:solidFill>
                  <a:srgbClr val="222222"/>
                </a:solidFill>
                <a:latin typeface="Arial" panose="020B0604020202020204" pitchFamily="34" charset="0"/>
              </a:rPr>
              <a:t>Vilos</a:t>
            </a:r>
            <a:r>
              <a:rPr lang="en-US" sz="1400" dirty="0">
                <a:solidFill>
                  <a:srgbClr val="222222"/>
                </a:solidFill>
                <a:latin typeface="Arial" panose="020B0604020202020204" pitchFamily="34" charset="0"/>
              </a:rPr>
              <a:t> </a:t>
            </a:r>
            <a:r>
              <a:rPr lang="en-US" sz="1400" dirty="0" err="1">
                <a:solidFill>
                  <a:srgbClr val="222222"/>
                </a:solidFill>
                <a:latin typeface="Arial" panose="020B0604020202020204" pitchFamily="34" charset="0"/>
              </a:rPr>
              <a:t>Cohaagen</a:t>
            </a:r>
            <a:r>
              <a:rPr lang="en-US" sz="1400" dirty="0">
                <a:solidFill>
                  <a:srgbClr val="222222"/>
                </a:solidFill>
                <a:latin typeface="Arial" panose="020B0604020202020204" pitchFamily="34" charset="0"/>
              </a:rPr>
              <a:t>, is fighting a rebellion. At </a:t>
            </a:r>
            <a:r>
              <a:rPr lang="en-US" sz="1400" dirty="0" err="1">
                <a:solidFill>
                  <a:srgbClr val="222222"/>
                </a:solidFill>
                <a:latin typeface="Arial" panose="020B0604020202020204" pitchFamily="34" charset="0"/>
              </a:rPr>
              <a:t>Rekall</a:t>
            </a:r>
            <a:r>
              <a:rPr lang="en-US" sz="1400" dirty="0">
                <a:solidFill>
                  <a:srgbClr val="222222"/>
                </a:solidFill>
                <a:latin typeface="Arial" panose="020B0604020202020204" pitchFamily="34" charset="0"/>
              </a:rPr>
              <a:t>, a company that provides memory implants of vacations, Quaid opts for a memory trip to Mars as a secret agent. However, something goes wrong during the procedure, and Quaid starts revealing suppressed memories of actually being a secret agent. The </a:t>
            </a:r>
            <a:r>
              <a:rPr lang="en-US" sz="1400" dirty="0" err="1">
                <a:solidFill>
                  <a:srgbClr val="222222"/>
                </a:solidFill>
                <a:latin typeface="Arial" panose="020B0604020202020204" pitchFamily="34" charset="0"/>
              </a:rPr>
              <a:t>Rekall</a:t>
            </a:r>
            <a:r>
              <a:rPr lang="en-US" sz="1400" dirty="0">
                <a:solidFill>
                  <a:srgbClr val="222222"/>
                </a:solidFill>
                <a:latin typeface="Arial" panose="020B0604020202020204" pitchFamily="34" charset="0"/>
              </a:rPr>
              <a:t> employees sedate him, wipe his memory of the visit, and send him home. On the way, Quaid is attacked by his friend Harry and some other men, and is forced to kill them. He is then attacked in his apartment by Lori, who states that she isn't his wife; their marriage is a false memory implant, and </a:t>
            </a:r>
            <a:r>
              <a:rPr lang="en-US" sz="1400" dirty="0" err="1">
                <a:solidFill>
                  <a:srgbClr val="222222"/>
                </a:solidFill>
                <a:latin typeface="Arial" panose="020B0604020202020204" pitchFamily="34" charset="0"/>
              </a:rPr>
              <a:t>Cohaagen</a:t>
            </a:r>
            <a:r>
              <a:rPr lang="en-US" sz="1400" dirty="0">
                <a:solidFill>
                  <a:srgbClr val="222222"/>
                </a:solidFill>
                <a:latin typeface="Arial" panose="020B0604020202020204" pitchFamily="34" charset="0"/>
              </a:rPr>
              <a:t> sent her to monitor Quaid. He is then attacked and pursued by armed men led by Richter, </a:t>
            </a:r>
            <a:r>
              <a:rPr lang="en-US" sz="1400" dirty="0" err="1">
                <a:solidFill>
                  <a:srgbClr val="222222"/>
                </a:solidFill>
                <a:latin typeface="Arial" panose="020B0604020202020204" pitchFamily="34" charset="0"/>
              </a:rPr>
              <a:t>Cohaagen's</a:t>
            </a:r>
            <a:r>
              <a:rPr lang="en-US" sz="1400" dirty="0">
                <a:solidFill>
                  <a:srgbClr val="222222"/>
                </a:solidFill>
                <a:latin typeface="Arial" panose="020B0604020202020204" pitchFamily="34" charset="0"/>
              </a:rPr>
              <a:t> operative and Lori's real husband.</a:t>
            </a:r>
            <a:endParaRPr lang="en-US" sz="1400" dirty="0"/>
          </a:p>
        </p:txBody>
      </p:sp>
    </p:spTree>
    <p:extLst>
      <p:ext uri="{BB962C8B-B14F-4D97-AF65-F5344CB8AC3E}">
        <p14:creationId xmlns:p14="http://schemas.microsoft.com/office/powerpoint/2010/main" val="2223248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2B80-F075-D14D-A901-EE2D4C2CF7BA}"/>
              </a:ext>
            </a:extLst>
          </p:cNvPr>
          <p:cNvSpPr>
            <a:spLocks noGrp="1"/>
          </p:cNvSpPr>
          <p:nvPr>
            <p:ph type="title"/>
          </p:nvPr>
        </p:nvSpPr>
        <p:spPr/>
        <p:txBody>
          <a:bodyPr/>
          <a:lstStyle/>
          <a:p>
            <a:r>
              <a:rPr lang="en-US" dirty="0"/>
              <a:t>Structure to Sequence Summarization</a:t>
            </a:r>
          </a:p>
        </p:txBody>
      </p:sp>
      <p:pic>
        <p:nvPicPr>
          <p:cNvPr id="4" name="Picture 3">
            <a:extLst>
              <a:ext uri="{FF2B5EF4-FFF2-40B4-BE49-F238E27FC236}">
                <a16:creationId xmlns:a16="http://schemas.microsoft.com/office/drawing/2014/main" id="{844D30FF-1FE1-A04A-9162-988900E80AC2}"/>
              </a:ext>
            </a:extLst>
          </p:cNvPr>
          <p:cNvPicPr>
            <a:picLocks noChangeAspect="1"/>
          </p:cNvPicPr>
          <p:nvPr/>
        </p:nvPicPr>
        <p:blipFill>
          <a:blip r:embed="rId2"/>
          <a:stretch>
            <a:fillRect/>
          </a:stretch>
        </p:blipFill>
        <p:spPr>
          <a:xfrm>
            <a:off x="1181678" y="1409700"/>
            <a:ext cx="8166100" cy="3962400"/>
          </a:xfrm>
          <a:prstGeom prst="rect">
            <a:avLst/>
          </a:prstGeom>
        </p:spPr>
      </p:pic>
      <p:sp>
        <p:nvSpPr>
          <p:cNvPr id="5" name="TextBox 4">
            <a:extLst>
              <a:ext uri="{FF2B5EF4-FFF2-40B4-BE49-F238E27FC236}">
                <a16:creationId xmlns:a16="http://schemas.microsoft.com/office/drawing/2014/main" id="{9DF31FFB-56AF-8744-8B53-A3910687BA17}"/>
              </a:ext>
            </a:extLst>
          </p:cNvPr>
          <p:cNvSpPr txBox="1"/>
          <p:nvPr/>
        </p:nvSpPr>
        <p:spPr>
          <a:xfrm>
            <a:off x="678873" y="6012873"/>
            <a:ext cx="2244910" cy="369332"/>
          </a:xfrm>
          <a:prstGeom prst="rect">
            <a:avLst/>
          </a:prstGeom>
          <a:noFill/>
        </p:spPr>
        <p:txBody>
          <a:bodyPr wrap="none" rtlCol="0">
            <a:spAutoFit/>
          </a:bodyPr>
          <a:lstStyle/>
          <a:p>
            <a:r>
              <a:rPr lang="en-US" dirty="0"/>
              <a:t>(Wiseman et al. 2017)</a:t>
            </a:r>
          </a:p>
        </p:txBody>
      </p:sp>
    </p:spTree>
    <p:extLst>
      <p:ext uri="{BB962C8B-B14F-4D97-AF65-F5344CB8AC3E}">
        <p14:creationId xmlns:p14="http://schemas.microsoft.com/office/powerpoint/2010/main" val="170142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4F730E-8C41-4E43-B616-29DE016F6236}"/>
              </a:ext>
            </a:extLst>
          </p:cNvPr>
          <p:cNvGrpSpPr/>
          <p:nvPr/>
        </p:nvGrpSpPr>
        <p:grpSpPr>
          <a:xfrm>
            <a:off x="3141604" y="907906"/>
            <a:ext cx="9704934" cy="7141585"/>
            <a:chOff x="2102514" y="963324"/>
            <a:chExt cx="9704934" cy="7141585"/>
          </a:xfrm>
        </p:grpSpPr>
        <p:pic>
          <p:nvPicPr>
            <p:cNvPr id="4" name="Picture 3">
              <a:extLst>
                <a:ext uri="{FF2B5EF4-FFF2-40B4-BE49-F238E27FC236}">
                  <a16:creationId xmlns:a16="http://schemas.microsoft.com/office/drawing/2014/main" id="{534B5743-57C6-634F-87BB-9887BE415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514" y="1246909"/>
              <a:ext cx="9704934" cy="6858000"/>
            </a:xfrm>
            <a:prstGeom prst="rect">
              <a:avLst/>
            </a:prstGeom>
          </p:spPr>
        </p:pic>
        <p:sp>
          <p:nvSpPr>
            <p:cNvPr id="6" name="Rectangle 5">
              <a:extLst>
                <a:ext uri="{FF2B5EF4-FFF2-40B4-BE49-F238E27FC236}">
                  <a16:creationId xmlns:a16="http://schemas.microsoft.com/office/drawing/2014/main" id="{A9005D65-CD80-7644-AFD8-2CCE727A46D1}"/>
                </a:ext>
              </a:extLst>
            </p:cNvPr>
            <p:cNvSpPr/>
            <p:nvPr/>
          </p:nvSpPr>
          <p:spPr>
            <a:xfrm>
              <a:off x="4286206" y="963324"/>
              <a:ext cx="7067594" cy="145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62F56A-9FA3-B64E-B927-1A106EEABBBD}"/>
              </a:ext>
            </a:extLst>
          </p:cNvPr>
          <p:cNvSpPr>
            <a:spLocks noGrp="1"/>
          </p:cNvSpPr>
          <p:nvPr>
            <p:ph type="title"/>
          </p:nvPr>
        </p:nvSpPr>
        <p:spPr/>
        <p:txBody>
          <a:bodyPr/>
          <a:lstStyle/>
          <a:p>
            <a:r>
              <a:rPr lang="en-US" dirty="0"/>
              <a:t>We Have a New Problem. What Question to Ask First?</a:t>
            </a:r>
          </a:p>
        </p:txBody>
      </p:sp>
      <p:sp>
        <p:nvSpPr>
          <p:cNvPr id="3" name="Content Placeholder 2">
            <a:extLst>
              <a:ext uri="{FF2B5EF4-FFF2-40B4-BE49-F238E27FC236}">
                <a16:creationId xmlns:a16="http://schemas.microsoft.com/office/drawing/2014/main" id="{7303AB83-2683-774D-B1FB-E951A07A2A82}"/>
              </a:ext>
            </a:extLst>
          </p:cNvPr>
          <p:cNvSpPr>
            <a:spLocks noGrp="1"/>
          </p:cNvSpPr>
          <p:nvPr>
            <p:ph idx="1"/>
          </p:nvPr>
        </p:nvSpPr>
        <p:spPr/>
        <p:txBody>
          <a:bodyPr/>
          <a:lstStyle/>
          <a:p>
            <a:r>
              <a:rPr lang="en-US" dirty="0"/>
              <a:t>How do we evaluate?</a:t>
            </a:r>
          </a:p>
          <a:p>
            <a:r>
              <a:rPr lang="en-US" dirty="0"/>
              <a:t>MT issues: there's more than one way to translate pretty much anything!</a:t>
            </a:r>
          </a:p>
        </p:txBody>
      </p:sp>
      <p:sp>
        <p:nvSpPr>
          <p:cNvPr id="8" name="TextBox 7">
            <a:extLst>
              <a:ext uri="{FF2B5EF4-FFF2-40B4-BE49-F238E27FC236}">
                <a16:creationId xmlns:a16="http://schemas.microsoft.com/office/drawing/2014/main" id="{2DFD4667-D254-E644-ADE9-67F835F4D60C}"/>
              </a:ext>
            </a:extLst>
          </p:cNvPr>
          <p:cNvSpPr txBox="1"/>
          <p:nvPr/>
        </p:nvSpPr>
        <p:spPr>
          <a:xfrm>
            <a:off x="209607" y="3865418"/>
            <a:ext cx="3560590" cy="1200329"/>
          </a:xfrm>
          <a:prstGeom prst="rect">
            <a:avLst/>
          </a:prstGeom>
          <a:noFill/>
        </p:spPr>
        <p:txBody>
          <a:bodyPr wrap="none" rtlCol="0">
            <a:spAutoFit/>
          </a:bodyPr>
          <a:lstStyle/>
          <a:p>
            <a:r>
              <a:rPr lang="en-US" sz="2400" dirty="0"/>
              <a:t>But at least there are some</a:t>
            </a:r>
          </a:p>
          <a:p>
            <a:r>
              <a:rPr lang="en-US" sz="2400" dirty="0"/>
              <a:t>words in common!</a:t>
            </a:r>
            <a:br>
              <a:rPr lang="en-US" sz="2400" dirty="0"/>
            </a:br>
            <a:r>
              <a:rPr lang="en-US" sz="2400" dirty="0"/>
              <a:t>(Israel, airport)</a:t>
            </a:r>
          </a:p>
        </p:txBody>
      </p:sp>
    </p:spTree>
    <p:extLst>
      <p:ext uri="{BB962C8B-B14F-4D97-AF65-F5344CB8AC3E}">
        <p14:creationId xmlns:p14="http://schemas.microsoft.com/office/powerpoint/2010/main" val="27446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78E9-E721-5848-9F74-6EE23272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034B20-4FBF-614A-82ED-A34B62270896}"/>
              </a:ext>
            </a:extLst>
          </p:cNvPr>
          <p:cNvPicPr>
            <a:picLocks noGrp="1" noChangeAspect="1"/>
          </p:cNvPicPr>
          <p:nvPr>
            <p:ph idx="1"/>
          </p:nvPr>
        </p:nvPicPr>
        <p:blipFill>
          <a:blip r:embed="rId2"/>
          <a:stretch>
            <a:fillRect/>
          </a:stretch>
        </p:blipFill>
        <p:spPr>
          <a:xfrm>
            <a:off x="454100" y="-342900"/>
            <a:ext cx="9663952" cy="7467600"/>
          </a:xfrm>
        </p:spPr>
      </p:pic>
    </p:spTree>
    <p:extLst>
      <p:ext uri="{BB962C8B-B14F-4D97-AF65-F5344CB8AC3E}">
        <p14:creationId xmlns:p14="http://schemas.microsoft.com/office/powerpoint/2010/main" val="30202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7392-5738-164D-9D95-BAC4383DEC30}"/>
              </a:ext>
            </a:extLst>
          </p:cNvPr>
          <p:cNvSpPr>
            <a:spLocks noGrp="1"/>
          </p:cNvSpPr>
          <p:nvPr>
            <p:ph type="title"/>
          </p:nvPr>
        </p:nvSpPr>
        <p:spPr/>
        <p:txBody>
          <a:bodyPr/>
          <a:lstStyle/>
          <a:p>
            <a:r>
              <a:rPr lang="en-US" dirty="0"/>
              <a:t>Could we just use BLEU or METEOR?</a:t>
            </a:r>
          </a:p>
        </p:txBody>
      </p:sp>
      <p:sp>
        <p:nvSpPr>
          <p:cNvPr id="3" name="Content Placeholder 2">
            <a:extLst>
              <a:ext uri="{FF2B5EF4-FFF2-40B4-BE49-F238E27FC236}">
                <a16:creationId xmlns:a16="http://schemas.microsoft.com/office/drawing/2014/main" id="{7745C304-CC89-E747-A060-4F96B9CB2E32}"/>
              </a:ext>
            </a:extLst>
          </p:cNvPr>
          <p:cNvSpPr>
            <a:spLocks noGrp="1"/>
          </p:cNvSpPr>
          <p:nvPr>
            <p:ph idx="1"/>
          </p:nvPr>
        </p:nvSpPr>
        <p:spPr>
          <a:xfrm>
            <a:off x="838200" y="1825625"/>
            <a:ext cx="10515600" cy="2774084"/>
          </a:xfrm>
        </p:spPr>
        <p:txBody>
          <a:bodyPr/>
          <a:lstStyle/>
          <a:p>
            <a:r>
              <a:rPr lang="en-US" dirty="0"/>
              <a:t>Probably</a:t>
            </a:r>
          </a:p>
          <a:p>
            <a:r>
              <a:rPr lang="en-US" dirty="0"/>
              <a:t>But at the time of that last slide (2005), summarization research centered around a DARPA program (DUC) producing </a:t>
            </a:r>
            <a:r>
              <a:rPr lang="en-US" u="sng" dirty="0"/>
              <a:t>constrained-length</a:t>
            </a:r>
            <a:r>
              <a:rPr lang="en-US" dirty="0"/>
              <a:t> summaries (50 words, 100 words, etc.)</a:t>
            </a:r>
          </a:p>
          <a:p>
            <a:r>
              <a:rPr lang="en-US" dirty="0"/>
              <a:t>We don't have to worry about variable-length output, so we can focus on </a:t>
            </a:r>
            <a:r>
              <a:rPr lang="en-US" u="sng" dirty="0"/>
              <a:t>recall</a:t>
            </a:r>
            <a:r>
              <a:rPr lang="en-US" dirty="0"/>
              <a:t> of words in the reference instead of precision.</a:t>
            </a:r>
          </a:p>
        </p:txBody>
      </p:sp>
      <p:sp>
        <p:nvSpPr>
          <p:cNvPr id="5" name="TextBox 4">
            <a:extLst>
              <a:ext uri="{FF2B5EF4-FFF2-40B4-BE49-F238E27FC236}">
                <a16:creationId xmlns:a16="http://schemas.microsoft.com/office/drawing/2014/main" id="{7B96EB6C-8661-F94F-BF5C-06F0DBFC0AB8}"/>
              </a:ext>
            </a:extLst>
          </p:cNvPr>
          <p:cNvSpPr txBox="1"/>
          <p:nvPr/>
        </p:nvSpPr>
        <p:spPr>
          <a:xfrm>
            <a:off x="5126182" y="4599709"/>
            <a:ext cx="1700915" cy="707886"/>
          </a:xfrm>
          <a:prstGeom prst="rect">
            <a:avLst/>
          </a:prstGeom>
          <a:noFill/>
        </p:spPr>
        <p:txBody>
          <a:bodyPr wrap="none" rtlCol="0">
            <a:spAutoFit/>
          </a:bodyPr>
          <a:lstStyle/>
          <a:p>
            <a:r>
              <a:rPr lang="en-US" sz="4000" dirty="0"/>
              <a:t>ROUGE</a:t>
            </a:r>
          </a:p>
        </p:txBody>
      </p:sp>
      <p:sp>
        <p:nvSpPr>
          <p:cNvPr id="6" name="TextBox 5">
            <a:extLst>
              <a:ext uri="{FF2B5EF4-FFF2-40B4-BE49-F238E27FC236}">
                <a16:creationId xmlns:a16="http://schemas.microsoft.com/office/drawing/2014/main" id="{40730A3D-7815-4748-8629-0824B1FCC21E}"/>
              </a:ext>
            </a:extLst>
          </p:cNvPr>
          <p:cNvSpPr txBox="1"/>
          <p:nvPr/>
        </p:nvSpPr>
        <p:spPr>
          <a:xfrm>
            <a:off x="1412155" y="5278582"/>
            <a:ext cx="9459128" cy="646331"/>
          </a:xfrm>
          <a:prstGeom prst="rect">
            <a:avLst/>
          </a:prstGeom>
          <a:noFill/>
        </p:spPr>
        <p:txBody>
          <a:bodyPr wrap="none" rtlCol="0">
            <a:spAutoFit/>
          </a:bodyPr>
          <a:lstStyle/>
          <a:p>
            <a:r>
              <a:rPr lang="en-US" sz="3600" u="sng" dirty="0"/>
              <a:t>R</a:t>
            </a:r>
            <a:r>
              <a:rPr lang="en-US" sz="3600" dirty="0"/>
              <a:t>ecall-</a:t>
            </a:r>
            <a:r>
              <a:rPr lang="en-US" sz="3600" u="sng" dirty="0"/>
              <a:t>O</a:t>
            </a:r>
            <a:r>
              <a:rPr lang="en-US" sz="3600" dirty="0"/>
              <a:t>riented </a:t>
            </a:r>
            <a:r>
              <a:rPr lang="en-US" sz="3600" u="sng" dirty="0"/>
              <a:t>U</a:t>
            </a:r>
            <a:r>
              <a:rPr lang="en-US" sz="3600" dirty="0"/>
              <a:t>nderstudy for </a:t>
            </a:r>
            <a:r>
              <a:rPr lang="en-US" sz="3600" u="sng" dirty="0" err="1"/>
              <a:t>G</a:t>
            </a:r>
            <a:r>
              <a:rPr lang="en-US" sz="3600" dirty="0" err="1"/>
              <a:t>isting</a:t>
            </a:r>
            <a:r>
              <a:rPr lang="en-US" sz="3600" dirty="0"/>
              <a:t> </a:t>
            </a:r>
            <a:r>
              <a:rPr lang="en-US" sz="3600" u="sng" dirty="0"/>
              <a:t>E</a:t>
            </a:r>
            <a:r>
              <a:rPr lang="en-US" sz="3600" dirty="0"/>
              <a:t>valuation</a:t>
            </a:r>
          </a:p>
        </p:txBody>
      </p:sp>
    </p:spTree>
    <p:extLst>
      <p:ext uri="{BB962C8B-B14F-4D97-AF65-F5344CB8AC3E}">
        <p14:creationId xmlns:p14="http://schemas.microsoft.com/office/powerpoint/2010/main" val="13922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A9F5-2C23-4143-A271-1715D9485606}"/>
              </a:ext>
            </a:extLst>
          </p:cNvPr>
          <p:cNvSpPr>
            <a:spLocks noGrp="1"/>
          </p:cNvSpPr>
          <p:nvPr>
            <p:ph type="title"/>
          </p:nvPr>
        </p:nvSpPr>
        <p:spPr/>
        <p:txBody>
          <a:bodyPr/>
          <a:lstStyle/>
          <a:p>
            <a:r>
              <a:rPr lang="en-US" dirty="0"/>
              <a:t>ROUGE-N (n-gram ROUGE)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B417DB-159F-4A44-AF38-0D0531E085AB}"/>
                  </a:ext>
                </a:extLst>
              </p:cNvPr>
              <p:cNvSpPr>
                <a:spLocks noGrp="1"/>
              </p:cNvSpPr>
              <p:nvPr>
                <p:ph idx="1"/>
              </p:nvPr>
            </p:nvSpPr>
            <p:spPr>
              <a:xfrm>
                <a:off x="838200" y="1825625"/>
                <a:ext cx="10515600" cy="2067502"/>
              </a:xfrm>
            </p:spPr>
            <p:txBody>
              <a:bodyPr/>
              <a:lstStyle/>
              <a:p>
                <a:r>
                  <a:rPr lang="en-US" dirty="0"/>
                  <a:t>Assume reference set R, summary S:</a:t>
                </a:r>
              </a:p>
              <a:p>
                <a14:m>
                  <m:oMath xmlns:m="http://schemas.openxmlformats.org/officeDocument/2006/math">
                    <m:r>
                      <m:rPr>
                        <m:nor/>
                      </m:rPr>
                      <a:rPr lang="en-US" b="0" i="0" smtClean="0">
                        <a:latin typeface="Cambria Math" panose="02040503050406030204" pitchFamily="18" charset="0"/>
                      </a:rPr>
                      <m:t>ROUGE</m:t>
                    </m:r>
                    <m:r>
                      <m:rPr>
                        <m:nor/>
                      </m:rPr>
                      <a:rPr lang="en-US" b="0" i="0"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𝑁𝑔𝑟𝑎𝑚𝑠</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b>
                              <m:sup/>
                              <m:e>
                                <m:r>
                                  <m:rPr>
                                    <m:nor/>
                                  </m:rPr>
                                  <a:rPr lang="en-US" b="0" i="0" smtClean="0">
                                    <a:latin typeface="Cambria Math" panose="02040503050406030204" pitchFamily="18" charset="0"/>
                                  </a:rPr>
                                  <m:t>min</m:t>
                                </m:r>
                                <m:r>
                                  <a:rPr lang="en-US" b="0" i="1" smtClean="0">
                                    <a:latin typeface="Cambria Math" panose="02040503050406030204" pitchFamily="18" charset="0"/>
                                  </a:rPr>
                                  <m:t>(</m:t>
                                </m:r>
                                <m:r>
                                  <m:rPr>
                                    <m:nor/>
                                  </m:rPr>
                                  <a:rPr lang="en-US" b="0" i="0" smtClean="0">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r>
                                  <m:rPr>
                                    <m:nor/>
                                  </m:rPr>
                                  <a:rPr lang="en-US" b="0" i="0" smtClean="0">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e>
                            </m:nary>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nary>
                          </m:e>
                        </m:nary>
                      </m:den>
                    </m:f>
                  </m:oMath>
                </a14:m>
                <a:endParaRPr lang="en-US" dirty="0"/>
              </a:p>
              <a:p>
                <a:r>
                  <a:rPr lang="en-US" dirty="0"/>
                  <a:t>Percentage of the n-grams from the reference appearing in S</a:t>
                </a:r>
              </a:p>
            </p:txBody>
          </p:sp>
        </mc:Choice>
        <mc:Fallback>
          <p:sp>
            <p:nvSpPr>
              <p:cNvPr id="3" name="Content Placeholder 2">
                <a:extLst>
                  <a:ext uri="{FF2B5EF4-FFF2-40B4-BE49-F238E27FC236}">
                    <a16:creationId xmlns:a16="http://schemas.microsoft.com/office/drawing/2014/main" id="{0FB417DB-159F-4A44-AF38-0D0531E085AB}"/>
                  </a:ext>
                </a:extLst>
              </p:cNvPr>
              <p:cNvSpPr>
                <a:spLocks noGrp="1" noRot="1" noChangeAspect="1" noMove="1" noResize="1" noEditPoints="1" noAdjustHandles="1" noChangeArrowheads="1" noChangeShapeType="1" noTextEdit="1"/>
              </p:cNvSpPr>
              <p:nvPr>
                <p:ph idx="1"/>
              </p:nvPr>
            </p:nvSpPr>
            <p:spPr>
              <a:xfrm>
                <a:off x="838200" y="1825625"/>
                <a:ext cx="10515600" cy="2067502"/>
              </a:xfrm>
              <a:blipFill>
                <a:blip r:embed="rId2"/>
                <a:stretch>
                  <a:fillRect l="-965" t="-5521"/>
                </a:stretch>
              </a:blipFill>
            </p:spPr>
            <p:txBody>
              <a:bodyPr/>
              <a:lstStyle/>
              <a:p>
                <a:r>
                  <a:rPr lang="en-US">
                    <a:noFill/>
                  </a:rPr>
                  <a:t> </a:t>
                </a:r>
              </a:p>
            </p:txBody>
          </p:sp>
        </mc:Fallback>
      </mc:AlternateContent>
    </p:spTree>
    <p:extLst>
      <p:ext uri="{BB962C8B-B14F-4D97-AF65-F5344CB8AC3E}">
        <p14:creationId xmlns:p14="http://schemas.microsoft.com/office/powerpoint/2010/main" val="24590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62DA-1384-024B-8C84-991B4D68BF5D}"/>
              </a:ext>
            </a:extLst>
          </p:cNvPr>
          <p:cNvSpPr>
            <a:spLocks noGrp="1"/>
          </p:cNvSpPr>
          <p:nvPr>
            <p:ph type="title"/>
          </p:nvPr>
        </p:nvSpPr>
        <p:spPr/>
        <p:txBody>
          <a:bodyPr/>
          <a:lstStyle/>
          <a:p>
            <a:r>
              <a:rPr lang="en-US" dirty="0"/>
              <a:t>ROUGE-2 Example</a:t>
            </a:r>
          </a:p>
        </p:txBody>
      </p:sp>
      <p:sp>
        <p:nvSpPr>
          <p:cNvPr id="3" name="Content Placeholder 2">
            <a:extLst>
              <a:ext uri="{FF2B5EF4-FFF2-40B4-BE49-F238E27FC236}">
                <a16:creationId xmlns:a16="http://schemas.microsoft.com/office/drawing/2014/main" id="{BB78F2CF-C990-5044-8FCF-C17C1AB45245}"/>
              </a:ext>
            </a:extLst>
          </p:cNvPr>
          <p:cNvSpPr>
            <a:spLocks noGrp="1"/>
          </p:cNvSpPr>
          <p:nvPr>
            <p:ph idx="1"/>
          </p:nvPr>
        </p:nvSpPr>
        <p:spPr>
          <a:xfrm>
            <a:off x="249381" y="1451553"/>
            <a:ext cx="12510655" cy="4351338"/>
          </a:xfrm>
        </p:spPr>
        <p:txBody>
          <a:bodyPr/>
          <a:lstStyle/>
          <a:p>
            <a:r>
              <a:rPr lang="en-US" dirty="0"/>
              <a:t>Ref 1: Water spinach is a green leafy vegetable grown in the tropics.</a:t>
            </a:r>
            <a:br>
              <a:rPr lang="en-US" dirty="0"/>
            </a:br>
            <a:endParaRPr lang="en-US" dirty="0"/>
          </a:p>
          <a:p>
            <a:r>
              <a:rPr lang="en-US" dirty="0"/>
              <a:t>Ref 2: Water spinach is a semi-aquatic tropical plant grown as a vegetable.</a:t>
            </a:r>
            <a:br>
              <a:rPr lang="en-US" dirty="0"/>
            </a:br>
            <a:endParaRPr lang="en-US" dirty="0"/>
          </a:p>
          <a:p>
            <a:r>
              <a:rPr lang="en-US" dirty="0"/>
              <a:t>Ref 3: Water spinach is a commonly eaten leaf vegetable of Asia. </a:t>
            </a:r>
            <a:br>
              <a:rPr lang="en-US" dirty="0"/>
            </a:br>
            <a:endParaRPr lang="en-US" dirty="0"/>
          </a:p>
          <a:p>
            <a:r>
              <a:rPr lang="en-US" dirty="0" err="1"/>
              <a:t>Hyp</a:t>
            </a:r>
            <a:r>
              <a:rPr lang="en-US" dirty="0"/>
              <a:t>: Water spinach is a leaf vegetable commonly eaten in tropical areas of Asia.</a:t>
            </a:r>
            <a:br>
              <a:rPr lang="en-US" dirty="0"/>
            </a:br>
            <a:endParaRPr lang="en-US" dirty="0"/>
          </a:p>
          <a:p>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97F587C-73A9-0D40-BC5D-1781EAD129BE}"/>
                  </a:ext>
                </a:extLst>
              </p:cNvPr>
              <p:cNvSpPr/>
              <p:nvPr/>
            </p:nvSpPr>
            <p:spPr>
              <a:xfrm>
                <a:off x="5453305" y="365125"/>
                <a:ext cx="6189900" cy="7512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min</m:t>
                                  </m:r>
                                  <m:r>
                                    <a:rPr lang="en-US" i="1">
                                      <a:latin typeface="Cambria Math" panose="02040503050406030204" pitchFamily="18" charset="0"/>
                                    </a:rPr>
                                    <m:t>(</m:t>
                                  </m:r>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m:t>
                                  </m:r>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nary>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e>
                              </m:nary>
                            </m:e>
                          </m:nary>
                        </m:den>
                      </m:f>
                    </m:oMath>
                  </m:oMathPara>
                </a14:m>
                <a:endParaRPr lang="en-US" dirty="0"/>
              </a:p>
            </p:txBody>
          </p:sp>
        </mc:Choice>
        <mc:Fallback>
          <p:sp>
            <p:nvSpPr>
              <p:cNvPr id="5" name="Rectangle 4">
                <a:extLst>
                  <a:ext uri="{FF2B5EF4-FFF2-40B4-BE49-F238E27FC236}">
                    <a16:creationId xmlns:a16="http://schemas.microsoft.com/office/drawing/2014/main" id="{097F587C-73A9-0D40-BC5D-1781EAD129BE}"/>
                  </a:ext>
                </a:extLst>
              </p:cNvPr>
              <p:cNvSpPr>
                <a:spLocks noRot="1" noChangeAspect="1" noMove="1" noResize="1" noEditPoints="1" noAdjustHandles="1" noChangeArrowheads="1" noChangeShapeType="1" noTextEdit="1"/>
              </p:cNvSpPr>
              <p:nvPr/>
            </p:nvSpPr>
            <p:spPr>
              <a:xfrm>
                <a:off x="5453305" y="365125"/>
                <a:ext cx="6189900" cy="751296"/>
              </a:xfrm>
              <a:prstGeom prst="rect">
                <a:avLst/>
              </a:prstGeom>
              <a:blipFill>
                <a:blip r:embed="rId2"/>
                <a:stretch>
                  <a:fillRect t="-56667" b="-75000"/>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CC6A200C-079B-4C4A-A730-DBA0F09F2E56}"/>
              </a:ext>
            </a:extLst>
          </p:cNvPr>
          <p:cNvGrpSpPr/>
          <p:nvPr/>
        </p:nvGrpSpPr>
        <p:grpSpPr>
          <a:xfrm>
            <a:off x="1343891" y="3987583"/>
            <a:ext cx="2579714" cy="875362"/>
            <a:chOff x="1343891" y="3987583"/>
            <a:chExt cx="2579714" cy="875362"/>
          </a:xfrm>
        </p:grpSpPr>
        <p:sp>
          <p:nvSpPr>
            <p:cNvPr id="7" name="Freeform 6">
              <a:extLst>
                <a:ext uri="{FF2B5EF4-FFF2-40B4-BE49-F238E27FC236}">
                  <a16:creationId xmlns:a16="http://schemas.microsoft.com/office/drawing/2014/main" id="{6D8BD85A-9AF0-F84B-9EB5-28859BAD6949}"/>
                </a:ext>
              </a:extLst>
            </p:cNvPr>
            <p:cNvSpPr/>
            <p:nvPr/>
          </p:nvSpPr>
          <p:spPr>
            <a:xfrm>
              <a:off x="1343891" y="4585855"/>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76A8E66F-14A6-F94F-8408-F8C2389EBF00}"/>
                </a:ext>
              </a:extLst>
            </p:cNvPr>
            <p:cNvSpPr/>
            <p:nvPr/>
          </p:nvSpPr>
          <p:spPr>
            <a:xfrm rot="10800000">
              <a:off x="2348345" y="3987583"/>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2725E098-7508-114F-BDE9-11BB2E907335}"/>
                </a:ext>
              </a:extLst>
            </p:cNvPr>
            <p:cNvSpPr/>
            <p:nvPr/>
          </p:nvSpPr>
          <p:spPr>
            <a:xfrm>
              <a:off x="3549532" y="4572951"/>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175FDC0-B1C0-3B49-A0FA-B7964AA1AD44}"/>
              </a:ext>
            </a:extLst>
          </p:cNvPr>
          <p:cNvGrpSpPr/>
          <p:nvPr/>
        </p:nvGrpSpPr>
        <p:grpSpPr>
          <a:xfrm>
            <a:off x="1482435" y="1335031"/>
            <a:ext cx="2569514" cy="782985"/>
            <a:chOff x="1482435" y="1335031"/>
            <a:chExt cx="2569514" cy="782985"/>
          </a:xfrm>
        </p:grpSpPr>
        <p:sp>
          <p:nvSpPr>
            <p:cNvPr id="8" name="Freeform 7">
              <a:extLst>
                <a:ext uri="{FF2B5EF4-FFF2-40B4-BE49-F238E27FC236}">
                  <a16:creationId xmlns:a16="http://schemas.microsoft.com/office/drawing/2014/main" id="{3BA6BFEB-6F28-3144-93B0-C0CDD704B4CB}"/>
                </a:ext>
              </a:extLst>
            </p:cNvPr>
            <p:cNvSpPr/>
            <p:nvPr/>
          </p:nvSpPr>
          <p:spPr>
            <a:xfrm>
              <a:off x="1482435" y="1830287"/>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EA81979A-85D3-6541-A5F3-E5D7B38DD9BA}"/>
                </a:ext>
              </a:extLst>
            </p:cNvPr>
            <p:cNvSpPr/>
            <p:nvPr/>
          </p:nvSpPr>
          <p:spPr>
            <a:xfrm rot="10800000">
              <a:off x="2452542" y="1335031"/>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79D5B91-4F96-DB4D-9D97-F450BBD21234}"/>
                </a:ext>
              </a:extLst>
            </p:cNvPr>
            <p:cNvSpPr/>
            <p:nvPr/>
          </p:nvSpPr>
          <p:spPr>
            <a:xfrm>
              <a:off x="3677876" y="1840925"/>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A74CC66-AB17-2B42-B229-AE28466D0DC8}"/>
              </a:ext>
            </a:extLst>
          </p:cNvPr>
          <p:cNvSpPr txBox="1"/>
          <p:nvPr/>
        </p:nvSpPr>
        <p:spPr>
          <a:xfrm>
            <a:off x="6504708" y="5677325"/>
            <a:ext cx="301686"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7FC81AEF-CA8E-ED43-89A8-4B8EACC4268A}"/>
              </a:ext>
            </a:extLst>
          </p:cNvPr>
          <p:cNvSpPr txBox="1"/>
          <p:nvPr/>
        </p:nvSpPr>
        <p:spPr>
          <a:xfrm>
            <a:off x="7024256" y="5677325"/>
            <a:ext cx="301686" cy="369332"/>
          </a:xfrm>
          <a:prstGeom prst="rect">
            <a:avLst/>
          </a:prstGeom>
          <a:noFill/>
        </p:spPr>
        <p:txBody>
          <a:bodyPr wrap="none" rtlCol="0">
            <a:spAutoFit/>
          </a:bodyPr>
          <a:lstStyle/>
          <a:p>
            <a:r>
              <a:rPr lang="en-US" dirty="0"/>
              <a:t>3</a:t>
            </a:r>
          </a:p>
        </p:txBody>
      </p:sp>
      <p:sp>
        <p:nvSpPr>
          <p:cNvPr id="16" name="TextBox 15">
            <a:extLst>
              <a:ext uri="{FF2B5EF4-FFF2-40B4-BE49-F238E27FC236}">
                <a16:creationId xmlns:a16="http://schemas.microsoft.com/office/drawing/2014/main" id="{4D2863F0-EAE4-4F4B-8C43-43F09297E7EA}"/>
              </a:ext>
            </a:extLst>
          </p:cNvPr>
          <p:cNvSpPr txBox="1"/>
          <p:nvPr/>
        </p:nvSpPr>
        <p:spPr>
          <a:xfrm>
            <a:off x="7543804" y="5677325"/>
            <a:ext cx="301686"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581DAFA8-9210-1B41-8865-AC5FEF22C9E3}"/>
              </a:ext>
            </a:extLst>
          </p:cNvPr>
          <p:cNvSpPr txBox="1"/>
          <p:nvPr/>
        </p:nvSpPr>
        <p:spPr>
          <a:xfrm>
            <a:off x="6504708" y="6223425"/>
            <a:ext cx="418704" cy="369332"/>
          </a:xfrm>
          <a:prstGeom prst="rect">
            <a:avLst/>
          </a:prstGeom>
          <a:noFill/>
        </p:spPr>
        <p:txBody>
          <a:bodyPr wrap="none" rtlCol="0">
            <a:spAutoFit/>
          </a:bodyPr>
          <a:lstStyle/>
          <a:p>
            <a:r>
              <a:rPr lang="en-US" dirty="0"/>
              <a:t>10</a:t>
            </a:r>
          </a:p>
        </p:txBody>
      </p:sp>
      <p:sp>
        <p:nvSpPr>
          <p:cNvPr id="18" name="TextBox 17">
            <a:extLst>
              <a:ext uri="{FF2B5EF4-FFF2-40B4-BE49-F238E27FC236}">
                <a16:creationId xmlns:a16="http://schemas.microsoft.com/office/drawing/2014/main" id="{89197736-0EEA-C54A-A5C3-B9941CE6278F}"/>
              </a:ext>
            </a:extLst>
          </p:cNvPr>
          <p:cNvSpPr txBox="1"/>
          <p:nvPr/>
        </p:nvSpPr>
        <p:spPr>
          <a:xfrm>
            <a:off x="7024256" y="6223425"/>
            <a:ext cx="418704"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AB43A83C-F258-EE47-AE55-C9EB1FAD35E7}"/>
              </a:ext>
            </a:extLst>
          </p:cNvPr>
          <p:cNvSpPr txBox="1"/>
          <p:nvPr/>
        </p:nvSpPr>
        <p:spPr>
          <a:xfrm>
            <a:off x="7543804" y="6223425"/>
            <a:ext cx="301686" cy="369332"/>
          </a:xfrm>
          <a:prstGeom prst="rect">
            <a:avLst/>
          </a:prstGeom>
          <a:noFill/>
        </p:spPr>
        <p:txBody>
          <a:bodyPr wrap="none" rtlCol="0">
            <a:spAutoFit/>
          </a:bodyPr>
          <a:lstStyle/>
          <a:p>
            <a:r>
              <a:rPr lang="en-US" dirty="0"/>
              <a:t>9</a:t>
            </a:r>
          </a:p>
        </p:txBody>
      </p:sp>
      <p:sp>
        <p:nvSpPr>
          <p:cNvPr id="20" name="TextBox 19">
            <a:extLst>
              <a:ext uri="{FF2B5EF4-FFF2-40B4-BE49-F238E27FC236}">
                <a16:creationId xmlns:a16="http://schemas.microsoft.com/office/drawing/2014/main" id="{C9D4761A-C3D9-6D4E-A818-4ACF7CE62536}"/>
              </a:ext>
            </a:extLst>
          </p:cNvPr>
          <p:cNvSpPr txBox="1"/>
          <p:nvPr/>
        </p:nvSpPr>
        <p:spPr>
          <a:xfrm>
            <a:off x="6773371" y="5657243"/>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3C3FEFE9-39A6-CA44-A8F0-8074AB79D323}"/>
              </a:ext>
            </a:extLst>
          </p:cNvPr>
          <p:cNvSpPr txBox="1"/>
          <p:nvPr/>
        </p:nvSpPr>
        <p:spPr>
          <a:xfrm>
            <a:off x="7283228" y="5677325"/>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2519E5B3-AA1B-8C4A-A2E1-0A70A8D308E4}"/>
              </a:ext>
            </a:extLst>
          </p:cNvPr>
          <p:cNvSpPr txBox="1"/>
          <p:nvPr/>
        </p:nvSpPr>
        <p:spPr>
          <a:xfrm>
            <a:off x="6823793" y="6203343"/>
            <a:ext cx="300082"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A40AE0D3-5917-A14F-AC39-17E9B985F15D}"/>
              </a:ext>
            </a:extLst>
          </p:cNvPr>
          <p:cNvSpPr txBox="1"/>
          <p:nvPr/>
        </p:nvSpPr>
        <p:spPr>
          <a:xfrm>
            <a:off x="7325942" y="6203343"/>
            <a:ext cx="300082" cy="369332"/>
          </a:xfrm>
          <a:prstGeom prst="rect">
            <a:avLst/>
          </a:prstGeom>
          <a:noFill/>
        </p:spPr>
        <p:txBody>
          <a:bodyPr wrap="none" rtlCol="0">
            <a:spAutoFit/>
          </a:bodyPr>
          <a:lstStyle/>
          <a:p>
            <a:r>
              <a:rPr lang="en-US" dirty="0"/>
              <a:t>+</a:t>
            </a:r>
          </a:p>
        </p:txBody>
      </p:sp>
      <p:cxnSp>
        <p:nvCxnSpPr>
          <p:cNvPr id="25" name="Straight Connector 24">
            <a:extLst>
              <a:ext uri="{FF2B5EF4-FFF2-40B4-BE49-F238E27FC236}">
                <a16:creationId xmlns:a16="http://schemas.microsoft.com/office/drawing/2014/main" id="{7F47D86A-D9B4-724A-8743-D505B301B70F}"/>
              </a:ext>
            </a:extLst>
          </p:cNvPr>
          <p:cNvCxnSpPr/>
          <p:nvPr/>
        </p:nvCxnSpPr>
        <p:spPr>
          <a:xfrm>
            <a:off x="6235700" y="6138023"/>
            <a:ext cx="1885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4E032D-FCC1-3148-BDFF-A6379A1C0F3D}"/>
              </a:ext>
            </a:extLst>
          </p:cNvPr>
          <p:cNvGrpSpPr/>
          <p:nvPr/>
        </p:nvGrpSpPr>
        <p:grpSpPr>
          <a:xfrm>
            <a:off x="1491792" y="2235044"/>
            <a:ext cx="2553735" cy="807451"/>
            <a:chOff x="1491792" y="2235044"/>
            <a:chExt cx="2553735" cy="807451"/>
          </a:xfrm>
        </p:grpSpPr>
        <p:sp>
          <p:nvSpPr>
            <p:cNvPr id="26" name="Freeform 25">
              <a:extLst>
                <a:ext uri="{FF2B5EF4-FFF2-40B4-BE49-F238E27FC236}">
                  <a16:creationId xmlns:a16="http://schemas.microsoft.com/office/drawing/2014/main" id="{C7F8FD47-3133-564E-A3B5-43AF99A33087}"/>
                </a:ext>
              </a:extLst>
            </p:cNvPr>
            <p:cNvSpPr/>
            <p:nvPr/>
          </p:nvSpPr>
          <p:spPr>
            <a:xfrm>
              <a:off x="1491792" y="2765405"/>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30889EF5-5A14-5546-A432-EA409EBC5FAB}"/>
                </a:ext>
              </a:extLst>
            </p:cNvPr>
            <p:cNvSpPr/>
            <p:nvPr/>
          </p:nvSpPr>
          <p:spPr>
            <a:xfrm rot="10800000">
              <a:off x="2413460" y="2235044"/>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83E9B44-ED03-A94A-AF1F-9D56D251D569}"/>
                </a:ext>
              </a:extLst>
            </p:cNvPr>
            <p:cNvSpPr/>
            <p:nvPr/>
          </p:nvSpPr>
          <p:spPr>
            <a:xfrm>
              <a:off x="3671454" y="2764936"/>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4438147-3C85-AD4C-A63A-86AB2AECE245}"/>
              </a:ext>
            </a:extLst>
          </p:cNvPr>
          <p:cNvGrpSpPr/>
          <p:nvPr/>
        </p:nvGrpSpPr>
        <p:grpSpPr>
          <a:xfrm>
            <a:off x="1482435" y="3166072"/>
            <a:ext cx="2539876" cy="731122"/>
            <a:chOff x="1482435" y="3166072"/>
            <a:chExt cx="2539876" cy="731122"/>
          </a:xfrm>
        </p:grpSpPr>
        <p:sp>
          <p:nvSpPr>
            <p:cNvPr id="29" name="Freeform 28">
              <a:extLst>
                <a:ext uri="{FF2B5EF4-FFF2-40B4-BE49-F238E27FC236}">
                  <a16:creationId xmlns:a16="http://schemas.microsoft.com/office/drawing/2014/main" id="{5BCABDB4-5EF6-CC44-8D5C-3EA0FFA38E89}"/>
                </a:ext>
              </a:extLst>
            </p:cNvPr>
            <p:cNvSpPr/>
            <p:nvPr/>
          </p:nvSpPr>
          <p:spPr>
            <a:xfrm>
              <a:off x="1482435" y="3585709"/>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6942BA18-8620-0844-B1E6-BEA09CDD5095}"/>
                </a:ext>
              </a:extLst>
            </p:cNvPr>
            <p:cNvSpPr/>
            <p:nvPr/>
          </p:nvSpPr>
          <p:spPr>
            <a:xfrm rot="10800000">
              <a:off x="2413460" y="3166072"/>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4A118CDE-8C67-8D44-8832-D4ACDE930D35}"/>
                </a:ext>
              </a:extLst>
            </p:cNvPr>
            <p:cNvSpPr/>
            <p:nvPr/>
          </p:nvSpPr>
          <p:spPr>
            <a:xfrm>
              <a:off x="3648238" y="3620103"/>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38">
            <a:extLst>
              <a:ext uri="{FF2B5EF4-FFF2-40B4-BE49-F238E27FC236}">
                <a16:creationId xmlns:a16="http://schemas.microsoft.com/office/drawing/2014/main" id="{FC518103-6D3E-BB49-9038-D22A350446D5}"/>
              </a:ext>
            </a:extLst>
          </p:cNvPr>
          <p:cNvSpPr/>
          <p:nvPr/>
        </p:nvSpPr>
        <p:spPr>
          <a:xfrm>
            <a:off x="4226791" y="3627222"/>
            <a:ext cx="2355678"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EFE4658-ACBF-1A49-AA9C-9E2731A7C4B3}"/>
              </a:ext>
            </a:extLst>
          </p:cNvPr>
          <p:cNvSpPr/>
          <p:nvPr/>
        </p:nvSpPr>
        <p:spPr>
          <a:xfrm>
            <a:off x="6192577" y="4513728"/>
            <a:ext cx="2355678"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E1E3190C-32AD-C548-8E41-8C88AA8A8D0B}"/>
              </a:ext>
            </a:extLst>
          </p:cNvPr>
          <p:cNvSpPr/>
          <p:nvPr/>
        </p:nvSpPr>
        <p:spPr>
          <a:xfrm>
            <a:off x="6714060" y="3634369"/>
            <a:ext cx="1969712"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A27C272A-D0A8-D344-BCE0-9872CCFF4D8A}"/>
              </a:ext>
            </a:extLst>
          </p:cNvPr>
          <p:cNvSpPr/>
          <p:nvPr/>
        </p:nvSpPr>
        <p:spPr>
          <a:xfrm>
            <a:off x="4059783" y="4513728"/>
            <a:ext cx="1969712"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93F369AC-6B23-234E-855D-2D3FE9B7B9D8}"/>
              </a:ext>
            </a:extLst>
          </p:cNvPr>
          <p:cNvSpPr/>
          <p:nvPr/>
        </p:nvSpPr>
        <p:spPr>
          <a:xfrm>
            <a:off x="8815363" y="3620103"/>
            <a:ext cx="1037146"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F7BC50D6-16E0-3943-88DC-AB337B7E1F42}"/>
              </a:ext>
            </a:extLst>
          </p:cNvPr>
          <p:cNvSpPr/>
          <p:nvPr/>
        </p:nvSpPr>
        <p:spPr>
          <a:xfrm>
            <a:off x="11014566" y="4572951"/>
            <a:ext cx="1037146"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A68F1AB9-ADE5-CC46-A6F3-BAE6C80D0627}"/>
              </a:ext>
            </a:extLst>
          </p:cNvPr>
          <p:cNvSpPr txBox="1"/>
          <p:nvPr/>
        </p:nvSpPr>
        <p:spPr>
          <a:xfrm>
            <a:off x="8548255" y="5939595"/>
            <a:ext cx="1423788" cy="369332"/>
          </a:xfrm>
          <a:prstGeom prst="rect">
            <a:avLst/>
          </a:prstGeom>
          <a:noFill/>
        </p:spPr>
        <p:txBody>
          <a:bodyPr wrap="none" rtlCol="0">
            <a:spAutoFit/>
          </a:bodyPr>
          <a:lstStyle/>
          <a:p>
            <a:r>
              <a:rPr lang="en-US" dirty="0"/>
              <a:t>= 12/29 = .43</a:t>
            </a:r>
          </a:p>
        </p:txBody>
      </p:sp>
    </p:spTree>
    <p:extLst>
      <p:ext uri="{BB962C8B-B14F-4D97-AF65-F5344CB8AC3E}">
        <p14:creationId xmlns:p14="http://schemas.microsoft.com/office/powerpoint/2010/main" val="80550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39" grpId="0" animBg="1"/>
      <p:bldP spid="40" grpId="0" animBg="1"/>
      <p:bldP spid="41" grpId="0" animBg="1"/>
      <p:bldP spid="42" grpId="0" animBg="1"/>
      <p:bldP spid="43" grpId="0" animBg="1"/>
      <p:bldP spid="44" grpId="0" animBg="1"/>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B0FC-E1D7-614D-B756-CB0C075ADA32}"/>
              </a:ext>
            </a:extLst>
          </p:cNvPr>
          <p:cNvSpPr>
            <a:spLocks noGrp="1"/>
          </p:cNvSpPr>
          <p:nvPr>
            <p:ph type="title"/>
          </p:nvPr>
        </p:nvSpPr>
        <p:spPr/>
        <p:txBody>
          <a:bodyPr/>
          <a:lstStyle/>
          <a:p>
            <a:r>
              <a:rPr lang="en-US" dirty="0"/>
              <a:t>ROUGE-L Longest Common Subsequence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309573-380F-9F49-93AF-FC3BEA87C82E}"/>
                  </a:ext>
                </a:extLst>
              </p:cNvPr>
              <p:cNvSpPr>
                <a:spLocks noGrp="1"/>
              </p:cNvSpPr>
              <p:nvPr>
                <p:ph idx="1"/>
              </p:nvPr>
            </p:nvSpPr>
            <p:spPr/>
            <p:txBody>
              <a:bodyPr/>
              <a:lstStyle/>
              <a:p>
                <a:r>
                  <a:rPr lang="en-US" dirty="0"/>
                  <a:t>Note: </a:t>
                </a:r>
                <a:r>
                  <a:rPr lang="en-US" u="sng" dirty="0"/>
                  <a:t>Not</a:t>
                </a:r>
                <a:r>
                  <a:rPr lang="en-US" dirty="0"/>
                  <a:t> Longest Common Sub</a:t>
                </a:r>
                <a:r>
                  <a:rPr lang="en-US" u="sng" dirty="0"/>
                  <a:t>string</a:t>
                </a:r>
                <a:endParaRPr lang="en-US" dirty="0"/>
              </a:p>
              <a:p>
                <a:r>
                  <a:rPr lang="en-US" dirty="0"/>
                  <a:t>A = "a b c d e f g". B = "a r c d e g f h l". </a:t>
                </a:r>
              </a:p>
              <a:p>
                <a:pPr lvl="1"/>
                <a:r>
                  <a:rPr lang="en-US" dirty="0"/>
                  <a:t>Longest common substring = "c d e"</a:t>
                </a:r>
              </a:p>
              <a:p>
                <a:pPr lvl="1"/>
                <a:r>
                  <a:rPr lang="en-US" dirty="0"/>
                  <a:t>Longest common subsequence = "a c d e g"</a:t>
                </a:r>
              </a:p>
              <a:p>
                <a:r>
                  <a:rPr lang="en-US" dirty="0"/>
                  <a:t>Let LCS = longest common subsequence, reference set R, summary S</a:t>
                </a:r>
              </a:p>
              <a:p>
                <a:r>
                  <a:rPr lang="en-US" dirty="0"/>
                  <a:t> </a:t>
                </a:r>
                <a14:m>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b="0" i="1" smtClean="0">
                                <a:latin typeface="Cambria Math" panose="02040503050406030204" pitchFamily="18" charset="0"/>
                              </a:rPr>
                              <m:t>|</m:t>
                            </m:r>
                            <m:r>
                              <a:rPr lang="en-US" b="0" i="1" smtClean="0">
                                <a:latin typeface="Cambria Math" panose="02040503050406030204" pitchFamily="18" charset="0"/>
                              </a:rPr>
                              <m:t>𝐿𝐶𝑆</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𝑆</m:t>
                                </m:r>
                              </m:e>
                            </m:d>
                            <m:r>
                              <a:rPr lang="en-US" b="0" i="1" smtClean="0">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nary>
                      </m:den>
                    </m:f>
                  </m:oMath>
                </a14:m>
                <a:endParaRPr lang="en-US" dirty="0"/>
              </a:p>
            </p:txBody>
          </p:sp>
        </mc:Choice>
        <mc:Fallback>
          <p:sp>
            <p:nvSpPr>
              <p:cNvPr id="3" name="Content Placeholder 2">
                <a:extLst>
                  <a:ext uri="{FF2B5EF4-FFF2-40B4-BE49-F238E27FC236}">
                    <a16:creationId xmlns:a16="http://schemas.microsoft.com/office/drawing/2014/main" id="{DB309573-380F-9F49-93AF-FC3BEA87C82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93577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62DA-1384-024B-8C84-991B4D68BF5D}"/>
              </a:ext>
            </a:extLst>
          </p:cNvPr>
          <p:cNvSpPr>
            <a:spLocks noGrp="1"/>
          </p:cNvSpPr>
          <p:nvPr>
            <p:ph type="title"/>
          </p:nvPr>
        </p:nvSpPr>
        <p:spPr/>
        <p:txBody>
          <a:bodyPr/>
          <a:lstStyle/>
          <a:p>
            <a:r>
              <a:rPr lang="en-US" dirty="0"/>
              <a:t>ROUGE-L Example</a:t>
            </a:r>
          </a:p>
        </p:txBody>
      </p:sp>
      <p:sp>
        <p:nvSpPr>
          <p:cNvPr id="3" name="Content Placeholder 2">
            <a:extLst>
              <a:ext uri="{FF2B5EF4-FFF2-40B4-BE49-F238E27FC236}">
                <a16:creationId xmlns:a16="http://schemas.microsoft.com/office/drawing/2014/main" id="{BB78F2CF-C990-5044-8FCF-C17C1AB45245}"/>
              </a:ext>
            </a:extLst>
          </p:cNvPr>
          <p:cNvSpPr>
            <a:spLocks noGrp="1"/>
          </p:cNvSpPr>
          <p:nvPr>
            <p:ph idx="1"/>
          </p:nvPr>
        </p:nvSpPr>
        <p:spPr>
          <a:xfrm>
            <a:off x="249381" y="1451553"/>
            <a:ext cx="12510655" cy="4351338"/>
          </a:xfrm>
        </p:spPr>
        <p:txBody>
          <a:bodyPr/>
          <a:lstStyle/>
          <a:p>
            <a:r>
              <a:rPr lang="en-US" dirty="0"/>
              <a:t>Ref 1: Water spinach is a green leafy vegetable grown in the tropics.</a:t>
            </a:r>
            <a:br>
              <a:rPr lang="en-US" dirty="0"/>
            </a:br>
            <a:endParaRPr lang="en-US" dirty="0"/>
          </a:p>
          <a:p>
            <a:r>
              <a:rPr lang="en-US" dirty="0"/>
              <a:t>Ref 2: Water spinach is a semi-aquatic tropical plant grown as a vegetable.</a:t>
            </a:r>
            <a:br>
              <a:rPr lang="en-US" dirty="0"/>
            </a:br>
            <a:endParaRPr lang="en-US" dirty="0"/>
          </a:p>
          <a:p>
            <a:r>
              <a:rPr lang="en-US" dirty="0"/>
              <a:t>Ref 3: Water spinach is a commonly eaten leaf vegetable of Asia. </a:t>
            </a:r>
            <a:br>
              <a:rPr lang="en-US" dirty="0"/>
            </a:br>
            <a:endParaRPr lang="en-US" dirty="0"/>
          </a:p>
          <a:p>
            <a:r>
              <a:rPr lang="en-US" dirty="0" err="1"/>
              <a:t>Hyp</a:t>
            </a:r>
            <a:r>
              <a:rPr lang="en-US" dirty="0"/>
              <a:t>: Water spinach is a leaf vegetable commonly eaten in tropical areas of Asia.</a:t>
            </a:r>
            <a:br>
              <a:rPr lang="en-US" dirty="0"/>
            </a:br>
            <a:endParaRPr lang="en-US" dirty="0"/>
          </a:p>
          <a:p>
            <a:endParaRPr lang="en-US" dirty="0"/>
          </a:p>
        </p:txBody>
      </p:sp>
      <p:sp>
        <p:nvSpPr>
          <p:cNvPr id="14" name="TextBox 13">
            <a:extLst>
              <a:ext uri="{FF2B5EF4-FFF2-40B4-BE49-F238E27FC236}">
                <a16:creationId xmlns:a16="http://schemas.microsoft.com/office/drawing/2014/main" id="{AA74CC66-AB17-2B42-B229-AE28466D0DC8}"/>
              </a:ext>
            </a:extLst>
          </p:cNvPr>
          <p:cNvSpPr txBox="1"/>
          <p:nvPr/>
        </p:nvSpPr>
        <p:spPr>
          <a:xfrm>
            <a:off x="6504708" y="5677325"/>
            <a:ext cx="301686" cy="369332"/>
          </a:xfrm>
          <a:prstGeom prst="rect">
            <a:avLst/>
          </a:prstGeom>
          <a:noFill/>
        </p:spPr>
        <p:txBody>
          <a:bodyPr wrap="none" rtlCol="0">
            <a:spAutoFit/>
          </a:bodyPr>
          <a:lstStyle/>
          <a:p>
            <a:r>
              <a:rPr lang="en-US" dirty="0"/>
              <a:t>6</a:t>
            </a:r>
          </a:p>
        </p:txBody>
      </p:sp>
      <p:sp>
        <p:nvSpPr>
          <p:cNvPr id="15" name="TextBox 14">
            <a:extLst>
              <a:ext uri="{FF2B5EF4-FFF2-40B4-BE49-F238E27FC236}">
                <a16:creationId xmlns:a16="http://schemas.microsoft.com/office/drawing/2014/main" id="{7FC81AEF-CA8E-ED43-89A8-4B8EACC4268A}"/>
              </a:ext>
            </a:extLst>
          </p:cNvPr>
          <p:cNvSpPr txBox="1"/>
          <p:nvPr/>
        </p:nvSpPr>
        <p:spPr>
          <a:xfrm>
            <a:off x="7024256" y="5677325"/>
            <a:ext cx="301686" cy="369332"/>
          </a:xfrm>
          <a:prstGeom prst="rect">
            <a:avLst/>
          </a:prstGeom>
          <a:noFill/>
        </p:spPr>
        <p:txBody>
          <a:bodyPr wrap="none" rtlCol="0">
            <a:spAutoFit/>
          </a:bodyPr>
          <a:lstStyle/>
          <a:p>
            <a:r>
              <a:rPr lang="en-US" dirty="0"/>
              <a:t>5</a:t>
            </a:r>
          </a:p>
        </p:txBody>
      </p:sp>
      <p:sp>
        <p:nvSpPr>
          <p:cNvPr id="16" name="TextBox 15">
            <a:extLst>
              <a:ext uri="{FF2B5EF4-FFF2-40B4-BE49-F238E27FC236}">
                <a16:creationId xmlns:a16="http://schemas.microsoft.com/office/drawing/2014/main" id="{4D2863F0-EAE4-4F4B-8C43-43F09297E7EA}"/>
              </a:ext>
            </a:extLst>
          </p:cNvPr>
          <p:cNvSpPr txBox="1"/>
          <p:nvPr/>
        </p:nvSpPr>
        <p:spPr>
          <a:xfrm>
            <a:off x="7543804" y="5677325"/>
            <a:ext cx="301686" cy="369332"/>
          </a:xfrm>
          <a:prstGeom prst="rect">
            <a:avLst/>
          </a:prstGeom>
          <a:noFill/>
        </p:spPr>
        <p:txBody>
          <a:bodyPr wrap="none" rtlCol="0">
            <a:spAutoFit/>
          </a:bodyPr>
          <a:lstStyle/>
          <a:p>
            <a:r>
              <a:rPr lang="en-US" dirty="0"/>
              <a:t>8</a:t>
            </a:r>
          </a:p>
        </p:txBody>
      </p:sp>
      <p:sp>
        <p:nvSpPr>
          <p:cNvPr id="17" name="TextBox 16">
            <a:extLst>
              <a:ext uri="{FF2B5EF4-FFF2-40B4-BE49-F238E27FC236}">
                <a16:creationId xmlns:a16="http://schemas.microsoft.com/office/drawing/2014/main" id="{581DAFA8-9210-1B41-8865-AC5FEF22C9E3}"/>
              </a:ext>
            </a:extLst>
          </p:cNvPr>
          <p:cNvSpPr txBox="1"/>
          <p:nvPr/>
        </p:nvSpPr>
        <p:spPr>
          <a:xfrm>
            <a:off x="6504708" y="6223425"/>
            <a:ext cx="418704" cy="369332"/>
          </a:xfrm>
          <a:prstGeom prst="rect">
            <a:avLst/>
          </a:prstGeom>
          <a:noFill/>
        </p:spPr>
        <p:txBody>
          <a:bodyPr wrap="none" rtlCol="0">
            <a:spAutoFit/>
          </a:bodyPr>
          <a:lstStyle/>
          <a:p>
            <a:r>
              <a:rPr lang="en-US" dirty="0"/>
              <a:t>11</a:t>
            </a:r>
          </a:p>
        </p:txBody>
      </p:sp>
      <p:sp>
        <p:nvSpPr>
          <p:cNvPr id="18" name="TextBox 17">
            <a:extLst>
              <a:ext uri="{FF2B5EF4-FFF2-40B4-BE49-F238E27FC236}">
                <a16:creationId xmlns:a16="http://schemas.microsoft.com/office/drawing/2014/main" id="{89197736-0EEA-C54A-A5C3-B9941CE6278F}"/>
              </a:ext>
            </a:extLst>
          </p:cNvPr>
          <p:cNvSpPr txBox="1"/>
          <p:nvPr/>
        </p:nvSpPr>
        <p:spPr>
          <a:xfrm>
            <a:off x="7024256" y="6223425"/>
            <a:ext cx="418704" cy="369332"/>
          </a:xfrm>
          <a:prstGeom prst="rect">
            <a:avLst/>
          </a:prstGeom>
          <a:noFill/>
        </p:spPr>
        <p:txBody>
          <a:bodyPr wrap="none" rtlCol="0">
            <a:spAutoFit/>
          </a:bodyPr>
          <a:lstStyle/>
          <a:p>
            <a:r>
              <a:rPr lang="en-US" dirty="0"/>
              <a:t>11</a:t>
            </a:r>
          </a:p>
        </p:txBody>
      </p:sp>
      <p:sp>
        <p:nvSpPr>
          <p:cNvPr id="19" name="TextBox 18">
            <a:extLst>
              <a:ext uri="{FF2B5EF4-FFF2-40B4-BE49-F238E27FC236}">
                <a16:creationId xmlns:a16="http://schemas.microsoft.com/office/drawing/2014/main" id="{AB43A83C-F258-EE47-AE55-C9EB1FAD35E7}"/>
              </a:ext>
            </a:extLst>
          </p:cNvPr>
          <p:cNvSpPr txBox="1"/>
          <p:nvPr/>
        </p:nvSpPr>
        <p:spPr>
          <a:xfrm>
            <a:off x="7543804" y="6223425"/>
            <a:ext cx="418704" cy="369332"/>
          </a:xfrm>
          <a:prstGeom prst="rect">
            <a:avLst/>
          </a:prstGeom>
          <a:noFill/>
        </p:spPr>
        <p:txBody>
          <a:bodyPr wrap="none" rtlCol="0">
            <a:spAutoFit/>
          </a:bodyPr>
          <a:lstStyle/>
          <a:p>
            <a:r>
              <a:rPr lang="en-US" dirty="0"/>
              <a:t>10</a:t>
            </a:r>
          </a:p>
        </p:txBody>
      </p:sp>
      <p:sp>
        <p:nvSpPr>
          <p:cNvPr id="20" name="TextBox 19">
            <a:extLst>
              <a:ext uri="{FF2B5EF4-FFF2-40B4-BE49-F238E27FC236}">
                <a16:creationId xmlns:a16="http://schemas.microsoft.com/office/drawing/2014/main" id="{C9D4761A-C3D9-6D4E-A818-4ACF7CE62536}"/>
              </a:ext>
            </a:extLst>
          </p:cNvPr>
          <p:cNvSpPr txBox="1"/>
          <p:nvPr/>
        </p:nvSpPr>
        <p:spPr>
          <a:xfrm>
            <a:off x="6773371" y="5657243"/>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3C3FEFE9-39A6-CA44-A8F0-8074AB79D323}"/>
              </a:ext>
            </a:extLst>
          </p:cNvPr>
          <p:cNvSpPr txBox="1"/>
          <p:nvPr/>
        </p:nvSpPr>
        <p:spPr>
          <a:xfrm>
            <a:off x="7283228" y="5677325"/>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2519E5B3-AA1B-8C4A-A2E1-0A70A8D308E4}"/>
              </a:ext>
            </a:extLst>
          </p:cNvPr>
          <p:cNvSpPr txBox="1"/>
          <p:nvPr/>
        </p:nvSpPr>
        <p:spPr>
          <a:xfrm>
            <a:off x="6823793" y="6203343"/>
            <a:ext cx="300082"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A40AE0D3-5917-A14F-AC39-17E9B985F15D}"/>
              </a:ext>
            </a:extLst>
          </p:cNvPr>
          <p:cNvSpPr txBox="1"/>
          <p:nvPr/>
        </p:nvSpPr>
        <p:spPr>
          <a:xfrm>
            <a:off x="7325942" y="6203343"/>
            <a:ext cx="300082" cy="369332"/>
          </a:xfrm>
          <a:prstGeom prst="rect">
            <a:avLst/>
          </a:prstGeom>
          <a:noFill/>
        </p:spPr>
        <p:txBody>
          <a:bodyPr wrap="none" rtlCol="0">
            <a:spAutoFit/>
          </a:bodyPr>
          <a:lstStyle/>
          <a:p>
            <a:r>
              <a:rPr lang="en-US" dirty="0"/>
              <a:t>+</a:t>
            </a:r>
          </a:p>
        </p:txBody>
      </p:sp>
      <p:cxnSp>
        <p:nvCxnSpPr>
          <p:cNvPr id="25" name="Straight Connector 24">
            <a:extLst>
              <a:ext uri="{FF2B5EF4-FFF2-40B4-BE49-F238E27FC236}">
                <a16:creationId xmlns:a16="http://schemas.microsoft.com/office/drawing/2014/main" id="{7F47D86A-D9B4-724A-8743-D505B301B70F}"/>
              </a:ext>
            </a:extLst>
          </p:cNvPr>
          <p:cNvCxnSpPr/>
          <p:nvPr/>
        </p:nvCxnSpPr>
        <p:spPr>
          <a:xfrm>
            <a:off x="6235700" y="6138023"/>
            <a:ext cx="1885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68F1AB9-ADE5-CC46-A6F3-BAE6C80D0627}"/>
              </a:ext>
            </a:extLst>
          </p:cNvPr>
          <p:cNvSpPr txBox="1"/>
          <p:nvPr/>
        </p:nvSpPr>
        <p:spPr>
          <a:xfrm>
            <a:off x="8548255" y="5939595"/>
            <a:ext cx="1423788" cy="369332"/>
          </a:xfrm>
          <a:prstGeom prst="rect">
            <a:avLst/>
          </a:prstGeom>
          <a:noFill/>
        </p:spPr>
        <p:txBody>
          <a:bodyPr wrap="none" rtlCol="0">
            <a:spAutoFit/>
          </a:bodyPr>
          <a:lstStyle/>
          <a:p>
            <a:r>
              <a:rPr lang="en-US" dirty="0"/>
              <a:t>= 19/32 = .59</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C913A8C-8376-8345-94AD-2A22B0803F81}"/>
                  </a:ext>
                </a:extLst>
              </p:cNvPr>
              <p:cNvSpPr/>
              <p:nvPr/>
            </p:nvSpPr>
            <p:spPr>
              <a:xfrm>
                <a:off x="5845526" y="542913"/>
                <a:ext cx="3175485" cy="68723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i="1">
                                  <a:latin typeface="Cambria Math" panose="02040503050406030204" pitchFamily="18" charset="0"/>
                                </a:rPr>
                                <m:t>|</m:t>
                              </m:r>
                              <m:r>
                                <a:rPr lang="en-US" i="1">
                                  <a:latin typeface="Cambria Math" panose="02040503050406030204" pitchFamily="18" charset="0"/>
                                </a:rPr>
                                <m:t>𝐿𝐶𝑆</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e>
                          </m:nary>
                        </m:den>
                      </m:f>
                    </m:oMath>
                  </m:oMathPara>
                </a14:m>
                <a:endParaRPr lang="en-US" dirty="0"/>
              </a:p>
            </p:txBody>
          </p:sp>
        </mc:Choice>
        <mc:Fallback>
          <p:sp>
            <p:nvSpPr>
              <p:cNvPr id="4" name="Rectangle 3">
                <a:extLst>
                  <a:ext uri="{FF2B5EF4-FFF2-40B4-BE49-F238E27FC236}">
                    <a16:creationId xmlns:a16="http://schemas.microsoft.com/office/drawing/2014/main" id="{3C913A8C-8376-8345-94AD-2A22B0803F81}"/>
                  </a:ext>
                </a:extLst>
              </p:cNvPr>
              <p:cNvSpPr>
                <a:spLocks noRot="1" noChangeAspect="1" noMove="1" noResize="1" noEditPoints="1" noAdjustHandles="1" noChangeArrowheads="1" noChangeShapeType="1" noTextEdit="1"/>
              </p:cNvSpPr>
              <p:nvPr/>
            </p:nvSpPr>
            <p:spPr>
              <a:xfrm>
                <a:off x="5845526" y="542913"/>
                <a:ext cx="3175485" cy="687239"/>
              </a:xfrm>
              <a:prstGeom prst="rect">
                <a:avLst/>
              </a:prstGeom>
              <a:blipFill>
                <a:blip r:embed="rId2"/>
                <a:stretch>
                  <a:fillRect t="-61818" b="-89091"/>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BDAC9A1B-3C83-FA43-9CEE-68BE8D75A850}"/>
              </a:ext>
            </a:extLst>
          </p:cNvPr>
          <p:cNvCxnSpPr/>
          <p:nvPr/>
        </p:nvCxnSpPr>
        <p:spPr>
          <a:xfrm>
            <a:off x="1531917" y="1947553"/>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8A112D-E124-A341-88AA-7368B3B08322}"/>
              </a:ext>
            </a:extLst>
          </p:cNvPr>
          <p:cNvCxnSpPr>
            <a:cxnSpLocks/>
          </p:cNvCxnSpPr>
          <p:nvPr/>
        </p:nvCxnSpPr>
        <p:spPr>
          <a:xfrm>
            <a:off x="5882246" y="1947553"/>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433B40-03CF-FB40-B708-D5B75440B5E9}"/>
              </a:ext>
            </a:extLst>
          </p:cNvPr>
          <p:cNvCxnSpPr>
            <a:cxnSpLocks/>
          </p:cNvCxnSpPr>
          <p:nvPr/>
        </p:nvCxnSpPr>
        <p:spPr>
          <a:xfrm>
            <a:off x="8320520" y="1947553"/>
            <a:ext cx="2277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4A9ADE-E07A-A443-BADF-70171BD2AFE0}"/>
              </a:ext>
            </a:extLst>
          </p:cNvPr>
          <p:cNvCxnSpPr/>
          <p:nvPr/>
        </p:nvCxnSpPr>
        <p:spPr>
          <a:xfrm>
            <a:off x="1339933" y="4676898"/>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D8890-6F1E-2B4C-82C3-B2D6B73B4D9A}"/>
              </a:ext>
            </a:extLst>
          </p:cNvPr>
          <p:cNvCxnSpPr>
            <a:cxnSpLocks/>
          </p:cNvCxnSpPr>
          <p:nvPr/>
        </p:nvCxnSpPr>
        <p:spPr>
          <a:xfrm>
            <a:off x="4609607" y="4686794"/>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368BE3-BD51-A04D-8885-683C435CF819}"/>
              </a:ext>
            </a:extLst>
          </p:cNvPr>
          <p:cNvCxnSpPr>
            <a:cxnSpLocks/>
          </p:cNvCxnSpPr>
          <p:nvPr/>
        </p:nvCxnSpPr>
        <p:spPr>
          <a:xfrm>
            <a:off x="8651050" y="4686794"/>
            <a:ext cx="2277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D661FF6-5002-934B-AEEC-4BB4CD578520}"/>
              </a:ext>
            </a:extLst>
          </p:cNvPr>
          <p:cNvCxnSpPr/>
          <p:nvPr/>
        </p:nvCxnSpPr>
        <p:spPr>
          <a:xfrm>
            <a:off x="1531917" y="2871849"/>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1AF207-9A63-0044-A6BE-82EA66787D3C}"/>
              </a:ext>
            </a:extLst>
          </p:cNvPr>
          <p:cNvCxnSpPr>
            <a:cxnSpLocks/>
          </p:cNvCxnSpPr>
          <p:nvPr/>
        </p:nvCxnSpPr>
        <p:spPr>
          <a:xfrm>
            <a:off x="9822875" y="2871849"/>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B1E87B-C03B-F94F-85E2-B75893385132}"/>
              </a:ext>
            </a:extLst>
          </p:cNvPr>
          <p:cNvCxnSpPr>
            <a:cxnSpLocks/>
          </p:cNvCxnSpPr>
          <p:nvPr/>
        </p:nvCxnSpPr>
        <p:spPr>
          <a:xfrm>
            <a:off x="1531917" y="3808021"/>
            <a:ext cx="51301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83A9A00-4F1A-2441-A208-D7D3C52EB3A6}"/>
              </a:ext>
            </a:extLst>
          </p:cNvPr>
          <p:cNvCxnSpPr>
            <a:cxnSpLocks/>
          </p:cNvCxnSpPr>
          <p:nvPr/>
        </p:nvCxnSpPr>
        <p:spPr>
          <a:xfrm>
            <a:off x="8801178" y="3808021"/>
            <a:ext cx="1021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F979D3-4C44-A447-B02A-61BA9604B85E}"/>
              </a:ext>
            </a:extLst>
          </p:cNvPr>
          <p:cNvCxnSpPr>
            <a:cxnSpLocks/>
          </p:cNvCxnSpPr>
          <p:nvPr/>
        </p:nvCxnSpPr>
        <p:spPr>
          <a:xfrm>
            <a:off x="6097855" y="4694710"/>
            <a:ext cx="245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3FDA5C-8CBF-6145-A32A-E8B2FF3AA5C2}"/>
              </a:ext>
            </a:extLst>
          </p:cNvPr>
          <p:cNvCxnSpPr>
            <a:cxnSpLocks/>
          </p:cNvCxnSpPr>
          <p:nvPr/>
        </p:nvCxnSpPr>
        <p:spPr>
          <a:xfrm>
            <a:off x="11020301" y="4696688"/>
            <a:ext cx="1017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2DBEE1-5032-5843-86F7-4C5837687FEC}"/>
              </a:ext>
            </a:extLst>
          </p:cNvPr>
          <p:cNvSpPr txBox="1"/>
          <p:nvPr/>
        </p:nvSpPr>
        <p:spPr>
          <a:xfrm>
            <a:off x="1590162" y="5214693"/>
            <a:ext cx="1946238" cy="923330"/>
          </a:xfrm>
          <a:prstGeom prst="rect">
            <a:avLst/>
          </a:prstGeom>
          <a:noFill/>
        </p:spPr>
        <p:txBody>
          <a:bodyPr wrap="none" rtlCol="0">
            <a:spAutoFit/>
          </a:bodyPr>
          <a:lstStyle/>
          <a:p>
            <a:r>
              <a:rPr lang="en-US" dirty="0"/>
              <a:t>"commonly eaten"</a:t>
            </a:r>
            <a:br>
              <a:rPr lang="en-US" dirty="0"/>
            </a:br>
            <a:r>
              <a:rPr lang="en-US" dirty="0"/>
              <a:t>or</a:t>
            </a:r>
            <a:br>
              <a:rPr lang="en-US" dirty="0"/>
            </a:br>
            <a:r>
              <a:rPr lang="en-US" dirty="0"/>
              <a:t>"leaf vegetable"</a:t>
            </a:r>
          </a:p>
        </p:txBody>
      </p:sp>
    </p:spTree>
    <p:extLst>
      <p:ext uri="{BB962C8B-B14F-4D97-AF65-F5344CB8AC3E}">
        <p14:creationId xmlns:p14="http://schemas.microsoft.com/office/powerpoint/2010/main" val="41380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2"/>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45"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A593-11F1-5745-B8B5-3813C95D5408}"/>
              </a:ext>
            </a:extLst>
          </p:cNvPr>
          <p:cNvSpPr>
            <a:spLocks noGrp="1"/>
          </p:cNvSpPr>
          <p:nvPr>
            <p:ph type="title"/>
          </p:nvPr>
        </p:nvSpPr>
        <p:spPr/>
        <p:txBody>
          <a:bodyPr/>
          <a:lstStyle/>
          <a:p>
            <a:r>
              <a:rPr lang="en-US" dirty="0"/>
              <a:t>Why Summaries?</a:t>
            </a:r>
          </a:p>
        </p:txBody>
      </p:sp>
      <p:sp>
        <p:nvSpPr>
          <p:cNvPr id="3" name="Content Placeholder 2">
            <a:extLst>
              <a:ext uri="{FF2B5EF4-FFF2-40B4-BE49-F238E27FC236}">
                <a16:creationId xmlns:a16="http://schemas.microsoft.com/office/drawing/2014/main" id="{67DD22FD-0D84-2442-A6A0-03E1CD24C227}"/>
              </a:ext>
            </a:extLst>
          </p:cNvPr>
          <p:cNvSpPr>
            <a:spLocks noGrp="1"/>
          </p:cNvSpPr>
          <p:nvPr>
            <p:ph idx="1"/>
          </p:nvPr>
        </p:nvSpPr>
        <p:spPr/>
        <p:txBody>
          <a:bodyPr/>
          <a:lstStyle/>
          <a:p>
            <a:r>
              <a:rPr lang="en-US" dirty="0"/>
              <a:t>Speed up decision making</a:t>
            </a:r>
          </a:p>
          <a:p>
            <a:pPr lvl="1"/>
            <a:r>
              <a:rPr lang="en-US" dirty="0"/>
              <a:t>Is this document important enough for me to keep reading?</a:t>
            </a:r>
          </a:p>
          <a:p>
            <a:pPr lvl="1"/>
            <a:r>
              <a:rPr lang="en-US" dirty="0"/>
              <a:t>(Cross lingual) Should I pay to have it translated?</a:t>
            </a:r>
          </a:p>
          <a:p>
            <a:r>
              <a:rPr lang="en-US" dirty="0"/>
              <a:t>Query-focused summaries enable users to find more relevant documents more accurately, with less need to consult full text of the document [Mani et al. 2002]</a:t>
            </a:r>
          </a:p>
          <a:p>
            <a:r>
              <a:rPr lang="en-US" dirty="0"/>
              <a:t>Current research project: given an English query, find relevant documents in a foreign language, then produce English summaries.</a:t>
            </a:r>
          </a:p>
          <a:p>
            <a:pPr lvl="1"/>
            <a:r>
              <a:rPr lang="en-US" dirty="0"/>
              <a:t>Usage: should we bother translating this document?</a:t>
            </a:r>
          </a:p>
        </p:txBody>
      </p:sp>
    </p:spTree>
    <p:extLst>
      <p:ext uri="{BB962C8B-B14F-4D97-AF65-F5344CB8AC3E}">
        <p14:creationId xmlns:p14="http://schemas.microsoft.com/office/powerpoint/2010/main" val="156460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147B-12B2-5A4C-9FA9-DB7E90253524}"/>
              </a:ext>
            </a:extLst>
          </p:cNvPr>
          <p:cNvSpPr>
            <a:spLocks noGrp="1"/>
          </p:cNvSpPr>
          <p:nvPr>
            <p:ph type="title"/>
          </p:nvPr>
        </p:nvSpPr>
        <p:spPr/>
        <p:txBody>
          <a:bodyPr/>
          <a:lstStyle/>
          <a:p>
            <a:r>
              <a:rPr lang="en-US" dirty="0"/>
              <a:t>Okay, but do we still do fixed-length summarization?</a:t>
            </a:r>
          </a:p>
        </p:txBody>
      </p:sp>
      <p:sp>
        <p:nvSpPr>
          <p:cNvPr id="3" name="Content Placeholder 2">
            <a:extLst>
              <a:ext uri="{FF2B5EF4-FFF2-40B4-BE49-F238E27FC236}">
                <a16:creationId xmlns:a16="http://schemas.microsoft.com/office/drawing/2014/main" id="{3D49EC62-FB25-3B40-B4F9-33F9DB766EC8}"/>
              </a:ext>
            </a:extLst>
          </p:cNvPr>
          <p:cNvSpPr>
            <a:spLocks noGrp="1"/>
          </p:cNvSpPr>
          <p:nvPr>
            <p:ph idx="1"/>
          </p:nvPr>
        </p:nvSpPr>
        <p:spPr/>
        <p:txBody>
          <a:bodyPr/>
          <a:lstStyle/>
          <a:p>
            <a:r>
              <a:rPr lang="en-US" dirty="0"/>
              <a:t>Not exactly</a:t>
            </a:r>
          </a:p>
          <a:p>
            <a:r>
              <a:rPr lang="en-US" dirty="0"/>
              <a:t>In order to compare new work to prior work, standard sets are used, including DUC 2004, which was fixed-length</a:t>
            </a:r>
          </a:p>
          <a:p>
            <a:r>
              <a:rPr lang="en-US" dirty="0"/>
              <a:t>DUC was evaluated with ROUGE-1, ROUGE-2, and ROUGE-L, so most current work evaluates that way too, for continuity</a:t>
            </a:r>
          </a:p>
          <a:p>
            <a:r>
              <a:rPr lang="en-US" dirty="0"/>
              <a:t>Not necessarily the best, but the relative rankings don't really change much as you change metrics</a:t>
            </a:r>
          </a:p>
          <a:p>
            <a:r>
              <a:rPr lang="en-US" dirty="0"/>
              <a:t>The metric software is readily available which eases use (not that it's a hard metric to implement)</a:t>
            </a:r>
          </a:p>
        </p:txBody>
      </p:sp>
    </p:spTree>
    <p:extLst>
      <p:ext uri="{BB962C8B-B14F-4D97-AF65-F5344CB8AC3E}">
        <p14:creationId xmlns:p14="http://schemas.microsoft.com/office/powerpoint/2010/main" val="3155723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B8C0-E911-A345-9E4B-C91982CCFD48}"/>
              </a:ext>
            </a:extLst>
          </p:cNvPr>
          <p:cNvSpPr>
            <a:spLocks noGrp="1"/>
          </p:cNvSpPr>
          <p:nvPr>
            <p:ph type="title"/>
          </p:nvPr>
        </p:nvSpPr>
        <p:spPr/>
        <p:txBody>
          <a:bodyPr/>
          <a:lstStyle/>
          <a:p>
            <a:r>
              <a:rPr lang="en-US" dirty="0"/>
              <a:t>More Problems with ROUGE</a:t>
            </a:r>
          </a:p>
        </p:txBody>
      </p:sp>
      <p:sp>
        <p:nvSpPr>
          <p:cNvPr id="3" name="Content Placeholder 2">
            <a:extLst>
              <a:ext uri="{FF2B5EF4-FFF2-40B4-BE49-F238E27FC236}">
                <a16:creationId xmlns:a16="http://schemas.microsoft.com/office/drawing/2014/main" id="{5771FF62-21A5-394C-BC43-25C1D42B36D3}"/>
              </a:ext>
            </a:extLst>
          </p:cNvPr>
          <p:cNvSpPr>
            <a:spLocks noGrp="1"/>
          </p:cNvSpPr>
          <p:nvPr>
            <p:ph idx="1"/>
          </p:nvPr>
        </p:nvSpPr>
        <p:spPr/>
        <p:txBody>
          <a:bodyPr/>
          <a:lstStyle/>
          <a:p>
            <a:r>
              <a:rPr lang="en-US" dirty="0"/>
              <a:t>Unlike with MT, humans don't really agree on even what sentences should be included in a summary</a:t>
            </a:r>
          </a:p>
          <a:p>
            <a:r>
              <a:rPr lang="en-US" dirty="0"/>
              <a:t>Disagreement of selection + Disagreement of word choice means that there is more opportunity for a good summary to be scored poorly</a:t>
            </a:r>
          </a:p>
        </p:txBody>
      </p:sp>
    </p:spTree>
    <p:extLst>
      <p:ext uri="{BB962C8B-B14F-4D97-AF65-F5344CB8AC3E}">
        <p14:creationId xmlns:p14="http://schemas.microsoft.com/office/powerpoint/2010/main" val="2753086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57F15-9EF4-0040-B81A-A474DB91CA25}"/>
              </a:ext>
            </a:extLst>
          </p:cNvPr>
          <p:cNvPicPr>
            <a:picLocks noChangeAspect="1"/>
          </p:cNvPicPr>
          <p:nvPr/>
        </p:nvPicPr>
        <p:blipFill>
          <a:blip r:embed="rId2"/>
          <a:stretch>
            <a:fillRect/>
          </a:stretch>
        </p:blipFill>
        <p:spPr>
          <a:xfrm>
            <a:off x="838200" y="-486888"/>
            <a:ext cx="11199421" cy="8654098"/>
          </a:xfrm>
          <a:prstGeom prst="rect">
            <a:avLst/>
          </a:prstGeom>
        </p:spPr>
      </p:pic>
      <p:sp>
        <p:nvSpPr>
          <p:cNvPr id="2" name="Title 1">
            <a:extLst>
              <a:ext uri="{FF2B5EF4-FFF2-40B4-BE49-F238E27FC236}">
                <a16:creationId xmlns:a16="http://schemas.microsoft.com/office/drawing/2014/main" id="{D8B92991-E05B-C546-A744-F0A9A279F00E}"/>
              </a:ext>
            </a:extLst>
          </p:cNvPr>
          <p:cNvSpPr>
            <a:spLocks noGrp="1"/>
          </p:cNvSpPr>
          <p:nvPr>
            <p:ph type="title"/>
          </p:nvPr>
        </p:nvSpPr>
        <p:spPr/>
        <p:txBody>
          <a:bodyPr/>
          <a:lstStyle/>
          <a:p>
            <a:r>
              <a:rPr lang="en-US" dirty="0"/>
              <a:t>How To Do It</a:t>
            </a:r>
          </a:p>
        </p:txBody>
      </p:sp>
      <p:sp>
        <p:nvSpPr>
          <p:cNvPr id="6" name="Rectangle 5">
            <a:extLst>
              <a:ext uri="{FF2B5EF4-FFF2-40B4-BE49-F238E27FC236}">
                <a16:creationId xmlns:a16="http://schemas.microsoft.com/office/drawing/2014/main" id="{FEE097FE-5C80-E04F-9FD1-B371DA4E26B7}"/>
              </a:ext>
            </a:extLst>
          </p:cNvPr>
          <p:cNvSpPr/>
          <p:nvPr/>
        </p:nvSpPr>
        <p:spPr>
          <a:xfrm>
            <a:off x="1947553" y="1531917"/>
            <a:ext cx="6650182" cy="771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42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57F15-9EF4-0040-B81A-A474DB91CA25}"/>
              </a:ext>
            </a:extLst>
          </p:cNvPr>
          <p:cNvPicPr>
            <a:picLocks noChangeAspect="1"/>
          </p:cNvPicPr>
          <p:nvPr/>
        </p:nvPicPr>
        <p:blipFill>
          <a:blip r:embed="rId2"/>
          <a:stretch>
            <a:fillRect/>
          </a:stretch>
        </p:blipFill>
        <p:spPr>
          <a:xfrm>
            <a:off x="838200" y="-486888"/>
            <a:ext cx="11199421" cy="8654098"/>
          </a:xfrm>
          <a:prstGeom prst="rect">
            <a:avLst/>
          </a:prstGeom>
        </p:spPr>
      </p:pic>
      <p:sp>
        <p:nvSpPr>
          <p:cNvPr id="2" name="Title 1">
            <a:extLst>
              <a:ext uri="{FF2B5EF4-FFF2-40B4-BE49-F238E27FC236}">
                <a16:creationId xmlns:a16="http://schemas.microsoft.com/office/drawing/2014/main" id="{D8B92991-E05B-C546-A744-F0A9A279F00E}"/>
              </a:ext>
            </a:extLst>
          </p:cNvPr>
          <p:cNvSpPr>
            <a:spLocks noGrp="1"/>
          </p:cNvSpPr>
          <p:nvPr>
            <p:ph type="title"/>
          </p:nvPr>
        </p:nvSpPr>
        <p:spPr/>
        <p:txBody>
          <a:bodyPr/>
          <a:lstStyle/>
          <a:p>
            <a:r>
              <a:rPr lang="en-US" dirty="0"/>
              <a:t>Basic Approach</a:t>
            </a:r>
          </a:p>
        </p:txBody>
      </p:sp>
      <p:sp>
        <p:nvSpPr>
          <p:cNvPr id="6" name="Rectangle 5">
            <a:extLst>
              <a:ext uri="{FF2B5EF4-FFF2-40B4-BE49-F238E27FC236}">
                <a16:creationId xmlns:a16="http://schemas.microsoft.com/office/drawing/2014/main" id="{FEE097FE-5C80-E04F-9FD1-B371DA4E26B7}"/>
              </a:ext>
            </a:extLst>
          </p:cNvPr>
          <p:cNvSpPr/>
          <p:nvPr/>
        </p:nvSpPr>
        <p:spPr>
          <a:xfrm>
            <a:off x="1947553" y="1531917"/>
            <a:ext cx="6650182" cy="771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CC18F08-4D25-704E-A258-D8D6C8FC3B30}"/>
              </a:ext>
            </a:extLst>
          </p:cNvPr>
          <p:cNvSpPr/>
          <p:nvPr/>
        </p:nvSpPr>
        <p:spPr>
          <a:xfrm>
            <a:off x="2446317" y="2204337"/>
            <a:ext cx="2268187" cy="65314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90DE98C-33F9-9744-9077-969FA774B669}"/>
              </a:ext>
            </a:extLst>
          </p:cNvPr>
          <p:cNvCxnSpPr/>
          <p:nvPr/>
        </p:nvCxnSpPr>
        <p:spPr>
          <a:xfrm>
            <a:off x="5177642" y="3051958"/>
            <a:ext cx="57001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F98D46-F7AC-C746-B8E2-127198A18629}"/>
              </a:ext>
            </a:extLst>
          </p:cNvPr>
          <p:cNvCxnSpPr>
            <a:cxnSpLocks/>
          </p:cNvCxnSpPr>
          <p:nvPr/>
        </p:nvCxnSpPr>
        <p:spPr>
          <a:xfrm>
            <a:off x="5056909" y="3489366"/>
            <a:ext cx="28520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506654-0853-114A-9C17-2779EEDD84FF}"/>
              </a:ext>
            </a:extLst>
          </p:cNvPr>
          <p:cNvSpPr txBox="1"/>
          <p:nvPr/>
        </p:nvSpPr>
        <p:spPr>
          <a:xfrm>
            <a:off x="5854535" y="1258784"/>
            <a:ext cx="4360937" cy="461665"/>
          </a:xfrm>
          <a:prstGeom prst="rect">
            <a:avLst/>
          </a:prstGeom>
          <a:noFill/>
        </p:spPr>
        <p:txBody>
          <a:bodyPr wrap="none" rtlCol="0">
            <a:spAutoFit/>
          </a:bodyPr>
          <a:lstStyle/>
          <a:p>
            <a:r>
              <a:rPr lang="en-US" sz="2400" dirty="0"/>
              <a:t>Leave them in their original order</a:t>
            </a:r>
          </a:p>
        </p:txBody>
      </p:sp>
      <p:sp>
        <p:nvSpPr>
          <p:cNvPr id="11" name="TextBox 10">
            <a:extLst>
              <a:ext uri="{FF2B5EF4-FFF2-40B4-BE49-F238E27FC236}">
                <a16:creationId xmlns:a16="http://schemas.microsoft.com/office/drawing/2014/main" id="{97DA145D-C330-DC45-8C13-BA360C093DC1}"/>
              </a:ext>
            </a:extLst>
          </p:cNvPr>
          <p:cNvSpPr txBox="1"/>
          <p:nvPr/>
        </p:nvSpPr>
        <p:spPr>
          <a:xfrm>
            <a:off x="5854535" y="3751359"/>
            <a:ext cx="2895344" cy="461665"/>
          </a:xfrm>
          <a:prstGeom prst="rect">
            <a:avLst/>
          </a:prstGeom>
          <a:noFill/>
        </p:spPr>
        <p:txBody>
          <a:bodyPr wrap="none" rtlCol="0">
            <a:spAutoFit/>
          </a:bodyPr>
          <a:lstStyle/>
          <a:p>
            <a:r>
              <a:rPr lang="en-US" sz="2400" dirty="0"/>
              <a:t>Don't bother cleaning</a:t>
            </a:r>
          </a:p>
        </p:txBody>
      </p:sp>
    </p:spTree>
    <p:extLst>
      <p:ext uri="{BB962C8B-B14F-4D97-AF65-F5344CB8AC3E}">
        <p14:creationId xmlns:p14="http://schemas.microsoft.com/office/powerpoint/2010/main" val="20011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8025-B8C3-E145-94D8-15EEDB428331}"/>
              </a:ext>
            </a:extLst>
          </p:cNvPr>
          <p:cNvSpPr>
            <a:spLocks noGrp="1"/>
          </p:cNvSpPr>
          <p:nvPr>
            <p:ph type="title"/>
          </p:nvPr>
        </p:nvSpPr>
        <p:spPr/>
        <p:txBody>
          <a:bodyPr/>
          <a:lstStyle/>
          <a:p>
            <a:r>
              <a:rPr lang="en-US" dirty="0"/>
              <a:t>Selection: Which Sentences To Keep?</a:t>
            </a:r>
          </a:p>
        </p:txBody>
      </p:sp>
      <p:graphicFrame>
        <p:nvGraphicFramePr>
          <p:cNvPr id="4" name="Content Placeholder 3">
            <a:extLst>
              <a:ext uri="{FF2B5EF4-FFF2-40B4-BE49-F238E27FC236}">
                <a16:creationId xmlns:a16="http://schemas.microsoft.com/office/drawing/2014/main" id="{8A12D6C4-5964-3B44-9800-7C93AF39E488}"/>
              </a:ext>
            </a:extLst>
          </p:cNvPr>
          <p:cNvGraphicFramePr>
            <a:graphicFrameLocks noGrp="1"/>
          </p:cNvGraphicFramePr>
          <p:nvPr>
            <p:ph idx="1"/>
            <p:extLst>
              <p:ext uri="{D42A27DB-BD31-4B8C-83A1-F6EECF244321}">
                <p14:modId xmlns:p14="http://schemas.microsoft.com/office/powerpoint/2010/main" val="2247556403"/>
              </p:ext>
            </p:extLst>
          </p:nvPr>
        </p:nvGraphicFramePr>
        <p:xfrm>
          <a:off x="838200" y="1825625"/>
          <a:ext cx="10515600" cy="4221480"/>
        </p:xfrm>
        <a:graphic>
          <a:graphicData uri="http://schemas.openxmlformats.org/drawingml/2006/table">
            <a:tbl>
              <a:tblPr firstRow="1" bandRow="1">
                <a:tableStyleId>{5C22544A-7EE6-4342-B048-85BDC9FD1C3A}</a:tableStyleId>
              </a:tblPr>
              <a:tblGrid>
                <a:gridCol w="8887691">
                  <a:extLst>
                    <a:ext uri="{9D8B030D-6E8A-4147-A177-3AD203B41FA5}">
                      <a16:colId xmlns:a16="http://schemas.microsoft.com/office/drawing/2014/main" val="1580015695"/>
                    </a:ext>
                  </a:extLst>
                </a:gridCol>
                <a:gridCol w="1627909">
                  <a:extLst>
                    <a:ext uri="{9D8B030D-6E8A-4147-A177-3AD203B41FA5}">
                      <a16:colId xmlns:a16="http://schemas.microsoft.com/office/drawing/2014/main" val="1099401910"/>
                    </a:ext>
                  </a:extLst>
                </a:gridCol>
              </a:tblGrid>
              <a:tr h="370840">
                <a:tc>
                  <a:txBody>
                    <a:bodyPr/>
                    <a:lstStyle/>
                    <a:p>
                      <a:r>
                        <a:rPr lang="en-US" dirty="0"/>
                        <a:t>Sentence</a:t>
                      </a:r>
                    </a:p>
                  </a:txBody>
                  <a:tcPr/>
                </a:tc>
                <a:tc>
                  <a:txBody>
                    <a:bodyPr/>
                    <a:lstStyle/>
                    <a:p>
                      <a:r>
                        <a:rPr lang="en-US" dirty="0"/>
                        <a:t>Important?</a:t>
                      </a:r>
                    </a:p>
                  </a:txBody>
                  <a:tcPr/>
                </a:tc>
                <a:extLst>
                  <a:ext uri="{0D108BD9-81ED-4DB2-BD59-A6C34878D82A}">
                    <a16:rowId xmlns:a16="http://schemas.microsoft.com/office/drawing/2014/main" val="401754394"/>
                  </a:ext>
                </a:extLst>
              </a:tr>
              <a:tr h="370840">
                <a:tc>
                  <a:txBody>
                    <a:bodyPr/>
                    <a:lstStyle/>
                    <a:p>
                      <a:r>
                        <a:rPr lang="en-US" dirty="0"/>
                        <a:t>Republican Rep. Steve Knight of Palmdale conceded defeat Wednesday in his bid for reelection and preliminary returns showed another GOP congressman, Dana Rohrabacher of Costa Mesa, losing his seat too.</a:t>
                      </a:r>
                    </a:p>
                  </a:txBody>
                  <a:tcPr/>
                </a:tc>
                <a:tc>
                  <a:txBody>
                    <a:bodyPr/>
                    <a:lstStyle/>
                    <a:p>
                      <a:r>
                        <a:rPr lang="en-US" dirty="0"/>
                        <a:t>Yes</a:t>
                      </a:r>
                    </a:p>
                  </a:txBody>
                  <a:tcPr/>
                </a:tc>
                <a:extLst>
                  <a:ext uri="{0D108BD9-81ED-4DB2-BD59-A6C34878D82A}">
                    <a16:rowId xmlns:a16="http://schemas.microsoft.com/office/drawing/2014/main" val="2965385292"/>
                  </a:ext>
                </a:extLst>
              </a:tr>
              <a:tr h="370840">
                <a:tc>
                  <a:txBody>
                    <a:bodyPr/>
                    <a:lstStyle/>
                    <a:p>
                      <a:r>
                        <a:rPr lang="en-US" dirty="0"/>
                        <a:t>Rep. Jeff Denham (R-Turlock) held a narrow early lead over his Democratic challenger, but also appeared in danger as late ballots are counted.</a:t>
                      </a:r>
                    </a:p>
                  </a:txBody>
                  <a:tcPr/>
                </a:tc>
                <a:tc>
                  <a:txBody>
                    <a:bodyPr/>
                    <a:lstStyle/>
                    <a:p>
                      <a:r>
                        <a:rPr lang="en-US" dirty="0"/>
                        <a:t>Yes</a:t>
                      </a:r>
                    </a:p>
                  </a:txBody>
                  <a:tcPr/>
                </a:tc>
                <a:extLst>
                  <a:ext uri="{0D108BD9-81ED-4DB2-BD59-A6C34878D82A}">
                    <a16:rowId xmlns:a16="http://schemas.microsoft.com/office/drawing/2014/main" val="605619755"/>
                  </a:ext>
                </a:extLst>
              </a:tr>
              <a:tr h="370840">
                <a:tc>
                  <a:txBody>
                    <a:bodyPr/>
                    <a:lstStyle/>
                    <a:p>
                      <a:r>
                        <a:rPr lang="en-US" dirty="0"/>
                        <a:t>A fourth California Republican, Rep. Mimi Walters of Laguna Beach, held a wider advantage over her Democratic opponent, but that too could be challenging to sustain.</a:t>
                      </a:r>
                    </a:p>
                  </a:txBody>
                  <a:tcPr/>
                </a:tc>
                <a:tc>
                  <a:txBody>
                    <a:bodyPr/>
                    <a:lstStyle/>
                    <a:p>
                      <a:r>
                        <a:rPr lang="en-US" dirty="0"/>
                        <a:t>No</a:t>
                      </a:r>
                    </a:p>
                  </a:txBody>
                  <a:tcPr/>
                </a:tc>
                <a:extLst>
                  <a:ext uri="{0D108BD9-81ED-4DB2-BD59-A6C34878D82A}">
                    <a16:rowId xmlns:a16="http://schemas.microsoft.com/office/drawing/2014/main" val="2437228384"/>
                  </a:ext>
                </a:extLst>
              </a:tr>
              <a:tr h="370840">
                <a:tc>
                  <a:txBody>
                    <a:bodyPr/>
                    <a:lstStyle/>
                    <a:p>
                      <a:r>
                        <a:rPr lang="en-US" dirty="0"/>
                        <a:t>In California, late-arriving ballots tend to skew Democratic.</a:t>
                      </a:r>
                    </a:p>
                  </a:txBody>
                  <a:tcPr/>
                </a:tc>
                <a:tc>
                  <a:txBody>
                    <a:bodyPr/>
                    <a:lstStyle/>
                    <a:p>
                      <a:r>
                        <a:rPr lang="en-US" dirty="0"/>
                        <a:t>No</a:t>
                      </a:r>
                    </a:p>
                  </a:txBody>
                  <a:tcPr/>
                </a:tc>
                <a:extLst>
                  <a:ext uri="{0D108BD9-81ED-4DB2-BD59-A6C34878D82A}">
                    <a16:rowId xmlns:a16="http://schemas.microsoft.com/office/drawing/2014/main" val="3843057937"/>
                  </a:ext>
                </a:extLst>
              </a:tr>
              <a:tr h="370840">
                <a:tc>
                  <a:txBody>
                    <a:bodyPr/>
                    <a:lstStyle/>
                    <a:p>
                      <a:r>
                        <a:rPr lang="en-US" dirty="0"/>
                        <a:t>In another loss for the GOP in California, Democrat Mike Levin defeated Diane </a:t>
                      </a:r>
                      <a:r>
                        <a:rPr lang="en-US" dirty="0" err="1"/>
                        <a:t>Harkey</a:t>
                      </a:r>
                      <a:r>
                        <a:rPr lang="en-US" dirty="0"/>
                        <a:t> in the 49th Congressional District straddling the coastline of northern San Diego and southern Orange counties.</a:t>
                      </a:r>
                    </a:p>
                  </a:txBody>
                  <a:tcPr/>
                </a:tc>
                <a:tc>
                  <a:txBody>
                    <a:bodyPr/>
                    <a:lstStyle/>
                    <a:p>
                      <a:r>
                        <a:rPr lang="en-US" dirty="0"/>
                        <a:t>Yes</a:t>
                      </a:r>
                    </a:p>
                  </a:txBody>
                  <a:tcPr/>
                </a:tc>
                <a:extLst>
                  <a:ext uri="{0D108BD9-81ED-4DB2-BD59-A6C34878D82A}">
                    <a16:rowId xmlns:a16="http://schemas.microsoft.com/office/drawing/2014/main" val="3321105424"/>
                  </a:ext>
                </a:extLst>
              </a:tr>
              <a:tr h="370840">
                <a:tc>
                  <a:txBody>
                    <a:bodyPr/>
                    <a:lstStyle/>
                    <a:p>
                      <a:r>
                        <a:rPr lang="en-US" dirty="0"/>
                        <a:t>Levin will succeed retiring GOP Rep. Darrell Issa of Vista in the once-solid Republican district.</a:t>
                      </a:r>
                    </a:p>
                  </a:txBody>
                  <a:tcPr/>
                </a:tc>
                <a:tc>
                  <a:txBody>
                    <a:bodyPr/>
                    <a:lstStyle/>
                    <a:p>
                      <a:r>
                        <a:rPr lang="en-US" dirty="0"/>
                        <a:t>No</a:t>
                      </a:r>
                    </a:p>
                  </a:txBody>
                  <a:tcPr/>
                </a:tc>
                <a:extLst>
                  <a:ext uri="{0D108BD9-81ED-4DB2-BD59-A6C34878D82A}">
                    <a16:rowId xmlns:a16="http://schemas.microsoft.com/office/drawing/2014/main" val="204945630"/>
                  </a:ext>
                </a:extLst>
              </a:tr>
            </a:tbl>
          </a:graphicData>
        </a:graphic>
      </p:graphicFrame>
    </p:spTree>
    <p:extLst>
      <p:ext uri="{BB962C8B-B14F-4D97-AF65-F5344CB8AC3E}">
        <p14:creationId xmlns:p14="http://schemas.microsoft.com/office/powerpoint/2010/main" val="480681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2D1D-9AD3-EC45-A5EB-FB8E129C2CD1}"/>
              </a:ext>
            </a:extLst>
          </p:cNvPr>
          <p:cNvSpPr>
            <a:spLocks noGrp="1"/>
          </p:cNvSpPr>
          <p:nvPr>
            <p:ph type="title"/>
          </p:nvPr>
        </p:nvSpPr>
        <p:spPr/>
        <p:txBody>
          <a:bodyPr/>
          <a:lstStyle/>
          <a:p>
            <a:r>
              <a:rPr lang="en-US" dirty="0"/>
              <a:t>Unsupervised Approach </a:t>
            </a:r>
          </a:p>
        </p:txBody>
      </p:sp>
      <p:sp>
        <p:nvSpPr>
          <p:cNvPr id="3" name="Content Placeholder 2">
            <a:extLst>
              <a:ext uri="{FF2B5EF4-FFF2-40B4-BE49-F238E27FC236}">
                <a16:creationId xmlns:a16="http://schemas.microsoft.com/office/drawing/2014/main" id="{5FA342C7-C5DB-744D-89E2-8A18D12F22BE}"/>
              </a:ext>
            </a:extLst>
          </p:cNvPr>
          <p:cNvSpPr>
            <a:spLocks noGrp="1"/>
          </p:cNvSpPr>
          <p:nvPr>
            <p:ph idx="1"/>
          </p:nvPr>
        </p:nvSpPr>
        <p:spPr/>
        <p:txBody>
          <a:bodyPr/>
          <a:lstStyle/>
          <a:p>
            <a:r>
              <a:rPr lang="en-US" dirty="0"/>
              <a:t>Intuition: Summary should contain sentences with words pertinent to the document, i.e. on topic</a:t>
            </a:r>
          </a:p>
          <a:p>
            <a:r>
              <a:rPr lang="en-US" dirty="0"/>
              <a:t>Words that appear frequently in a document are important to that document</a:t>
            </a:r>
          </a:p>
          <a:p>
            <a:r>
              <a:rPr lang="en-US" dirty="0"/>
              <a:t>But, words that appear frequently in other documents as well aren't important</a:t>
            </a:r>
          </a:p>
        </p:txBody>
      </p:sp>
    </p:spTree>
    <p:extLst>
      <p:ext uri="{BB962C8B-B14F-4D97-AF65-F5344CB8AC3E}">
        <p14:creationId xmlns:p14="http://schemas.microsoft.com/office/powerpoint/2010/main" val="1494112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53302-49D4-474B-A2D6-D29FEDB2B326}"/>
              </a:ext>
            </a:extLst>
          </p:cNvPr>
          <p:cNvPicPr>
            <a:picLocks noChangeAspect="1"/>
          </p:cNvPicPr>
          <p:nvPr/>
        </p:nvPicPr>
        <p:blipFill>
          <a:blip r:embed="rId2"/>
          <a:stretch>
            <a:fillRect/>
          </a:stretch>
        </p:blipFill>
        <p:spPr>
          <a:xfrm>
            <a:off x="-225631" y="-1185733"/>
            <a:ext cx="11555564" cy="8929299"/>
          </a:xfrm>
          <a:prstGeom prst="rect">
            <a:avLst/>
          </a:prstGeom>
        </p:spPr>
      </p:pic>
    </p:spTree>
    <p:extLst>
      <p:ext uri="{BB962C8B-B14F-4D97-AF65-F5344CB8AC3E}">
        <p14:creationId xmlns:p14="http://schemas.microsoft.com/office/powerpoint/2010/main" val="2746751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D279-BAEB-1B46-BEE4-F96EF9207284}"/>
              </a:ext>
            </a:extLst>
          </p:cNvPr>
          <p:cNvSpPr>
            <a:spLocks noGrp="1"/>
          </p:cNvSpPr>
          <p:nvPr>
            <p:ph type="title"/>
          </p:nvPr>
        </p:nvSpPr>
        <p:spPr/>
        <p:txBody>
          <a:bodyPr/>
          <a:lstStyle/>
          <a:p>
            <a:r>
              <a:rPr lang="en-US" dirty="0"/>
              <a:t>Metric for topicality</a:t>
            </a:r>
          </a:p>
        </p:txBody>
      </p:sp>
      <p:sp>
        <p:nvSpPr>
          <p:cNvPr id="3" name="Content Placeholder 2">
            <a:extLst>
              <a:ext uri="{FF2B5EF4-FFF2-40B4-BE49-F238E27FC236}">
                <a16:creationId xmlns:a16="http://schemas.microsoft.com/office/drawing/2014/main" id="{A068ADD6-F361-A148-9E1E-08E9377604F3}"/>
              </a:ext>
            </a:extLst>
          </p:cNvPr>
          <p:cNvSpPr>
            <a:spLocks noGrp="1"/>
          </p:cNvSpPr>
          <p:nvPr>
            <p:ph idx="1"/>
          </p:nvPr>
        </p:nvSpPr>
        <p:spPr/>
        <p:txBody>
          <a:bodyPr/>
          <a:lstStyle/>
          <a:p>
            <a:r>
              <a:rPr lang="en-US" dirty="0" err="1"/>
              <a:t>tf</a:t>
            </a:r>
            <a:r>
              <a:rPr lang="en-US" dirty="0"/>
              <a:t>*</a:t>
            </a:r>
            <a:r>
              <a:rPr lang="en-US" dirty="0" err="1"/>
              <a:t>idf</a:t>
            </a:r>
            <a:r>
              <a:rPr lang="en-US" dirty="0"/>
              <a:t> = term frequency * inverse document frequency</a:t>
            </a:r>
          </a:p>
          <a:p>
            <a:pPr lvl="1"/>
            <a:r>
              <a:rPr lang="en-US" dirty="0"/>
              <a:t>"Democrat" appears 30 times in this document, and in 40 other documents</a:t>
            </a:r>
          </a:p>
          <a:p>
            <a:pPr lvl="1"/>
            <a:r>
              <a:rPr lang="en-US" dirty="0"/>
              <a:t>"the" appears 45 times in this document, and in 10,000 other documents</a:t>
            </a:r>
          </a:p>
          <a:p>
            <a:pPr lvl="1"/>
            <a:r>
              <a:rPr lang="en-US" dirty="0"/>
              <a:t>"Mesa" appears 2 times in this document, and in 9 other documents.</a:t>
            </a:r>
          </a:p>
          <a:p>
            <a:r>
              <a:rPr lang="en-US" dirty="0"/>
              <a:t>Use </a:t>
            </a:r>
            <a:r>
              <a:rPr lang="en-US" dirty="0" err="1"/>
              <a:t>tf</a:t>
            </a:r>
            <a:r>
              <a:rPr lang="en-US" dirty="0"/>
              <a:t>*</a:t>
            </a:r>
            <a:r>
              <a:rPr lang="en-US" dirty="0" err="1"/>
              <a:t>idf</a:t>
            </a:r>
            <a:r>
              <a:rPr lang="en-US" dirty="0"/>
              <a:t> to weight each word in a sentence (can use other weight metrics). Average word weight is sentence weight. Keep highest scoring sentences.</a:t>
            </a:r>
          </a:p>
        </p:txBody>
      </p:sp>
    </p:spTree>
    <p:extLst>
      <p:ext uri="{BB962C8B-B14F-4D97-AF65-F5344CB8AC3E}">
        <p14:creationId xmlns:p14="http://schemas.microsoft.com/office/powerpoint/2010/main" val="383263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53FA-586F-8B40-8106-994CBFA07F04}"/>
              </a:ext>
            </a:extLst>
          </p:cNvPr>
          <p:cNvSpPr>
            <a:spLocks noGrp="1"/>
          </p:cNvSpPr>
          <p:nvPr>
            <p:ph type="title"/>
          </p:nvPr>
        </p:nvSpPr>
        <p:spPr/>
        <p:txBody>
          <a:bodyPr/>
          <a:lstStyle/>
          <a:p>
            <a:r>
              <a:rPr lang="en-US" dirty="0"/>
              <a:t>Supervised Approach</a:t>
            </a:r>
          </a:p>
        </p:txBody>
      </p:sp>
      <p:sp>
        <p:nvSpPr>
          <p:cNvPr id="3" name="Content Placeholder 2">
            <a:extLst>
              <a:ext uri="{FF2B5EF4-FFF2-40B4-BE49-F238E27FC236}">
                <a16:creationId xmlns:a16="http://schemas.microsoft.com/office/drawing/2014/main" id="{39492A6C-930B-754C-98BC-687AD521700E}"/>
              </a:ext>
            </a:extLst>
          </p:cNvPr>
          <p:cNvSpPr>
            <a:spLocks noGrp="1"/>
          </p:cNvSpPr>
          <p:nvPr>
            <p:ph idx="1"/>
          </p:nvPr>
        </p:nvSpPr>
        <p:spPr/>
        <p:txBody>
          <a:bodyPr>
            <a:normAutofit lnSpcReduction="10000"/>
          </a:bodyPr>
          <a:lstStyle/>
          <a:p>
            <a:r>
              <a:rPr lang="en-US" dirty="0"/>
              <a:t>Log-linear model classifying each sentence</a:t>
            </a:r>
          </a:p>
          <a:p>
            <a:r>
              <a:rPr lang="en-US" dirty="0"/>
              <a:t>Features:</a:t>
            </a:r>
          </a:p>
          <a:p>
            <a:pPr lvl="1"/>
            <a:r>
              <a:rPr lang="en-US" dirty="0"/>
              <a:t>Position in document (newspaper articles' 1</a:t>
            </a:r>
            <a:r>
              <a:rPr lang="en-US" baseline="30000" dirty="0"/>
              <a:t>st</a:t>
            </a:r>
            <a:r>
              <a:rPr lang="en-US" dirty="0"/>
              <a:t> sentences are almost always useful, by design)</a:t>
            </a:r>
          </a:p>
          <a:p>
            <a:pPr lvl="1"/>
            <a:r>
              <a:rPr lang="en-US" dirty="0"/>
              <a:t>Cue phrases ("in summary", "in conclusion", "this paper", etc. Genre-dependent)</a:t>
            </a:r>
          </a:p>
          <a:p>
            <a:pPr lvl="1"/>
            <a:r>
              <a:rPr lang="en-US" dirty="0"/>
              <a:t>Word informativeness (e.g. </a:t>
            </a:r>
            <a:r>
              <a:rPr lang="en-US" dirty="0" err="1"/>
              <a:t>tf</a:t>
            </a:r>
            <a:r>
              <a:rPr lang="en-US" dirty="0"/>
              <a:t>*</a:t>
            </a:r>
            <a:r>
              <a:rPr lang="en-US" dirty="0" err="1"/>
              <a:t>idf</a:t>
            </a:r>
            <a:r>
              <a:rPr lang="en-US" dirty="0"/>
              <a:t>)</a:t>
            </a:r>
          </a:p>
          <a:p>
            <a:pPr lvl="1"/>
            <a:r>
              <a:rPr lang="en-US" dirty="0"/>
              <a:t>Sentence length (short sentences are usually bad)</a:t>
            </a:r>
          </a:p>
          <a:p>
            <a:pPr lvl="1"/>
            <a:r>
              <a:rPr lang="en-US" dirty="0"/>
              <a:t>Cohesive words (words/phrases that appeared in recent sentences)</a:t>
            </a:r>
          </a:p>
          <a:p>
            <a:r>
              <a:rPr lang="en-US" dirty="0"/>
              <a:t>Problem: It's hard to get purely extractive human summaries!</a:t>
            </a:r>
          </a:p>
          <a:p>
            <a:pPr lvl="1"/>
            <a:r>
              <a:rPr lang="en-US" dirty="0"/>
              <a:t>So a metric approach is often used</a:t>
            </a:r>
          </a:p>
        </p:txBody>
      </p:sp>
    </p:spTree>
    <p:extLst>
      <p:ext uri="{BB962C8B-B14F-4D97-AF65-F5344CB8AC3E}">
        <p14:creationId xmlns:p14="http://schemas.microsoft.com/office/powerpoint/2010/main" val="211696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FD3-EE4A-E84C-AD41-3B5779CC2C22}"/>
              </a:ext>
            </a:extLst>
          </p:cNvPr>
          <p:cNvSpPr>
            <a:spLocks noGrp="1"/>
          </p:cNvSpPr>
          <p:nvPr>
            <p:ph type="title"/>
          </p:nvPr>
        </p:nvSpPr>
        <p:spPr/>
        <p:txBody>
          <a:bodyPr/>
          <a:lstStyle/>
          <a:p>
            <a:r>
              <a:rPr lang="en-US" dirty="0"/>
              <a:t>An Even Simpler Approach</a:t>
            </a:r>
          </a:p>
        </p:txBody>
      </p:sp>
      <p:sp>
        <p:nvSpPr>
          <p:cNvPr id="3" name="Content Placeholder 2">
            <a:extLst>
              <a:ext uri="{FF2B5EF4-FFF2-40B4-BE49-F238E27FC236}">
                <a16:creationId xmlns:a16="http://schemas.microsoft.com/office/drawing/2014/main" id="{9834697B-A9E7-3D4A-B46C-72452F98AE6F}"/>
              </a:ext>
            </a:extLst>
          </p:cNvPr>
          <p:cNvSpPr>
            <a:spLocks noGrp="1"/>
          </p:cNvSpPr>
          <p:nvPr>
            <p:ph idx="1"/>
          </p:nvPr>
        </p:nvSpPr>
        <p:spPr>
          <a:xfrm>
            <a:off x="838200" y="1825625"/>
            <a:ext cx="6446652" cy="4351338"/>
          </a:xfrm>
        </p:spPr>
        <p:txBody>
          <a:bodyPr>
            <a:normAutofit lnSpcReduction="10000"/>
          </a:bodyPr>
          <a:lstStyle/>
          <a:p>
            <a:r>
              <a:rPr lang="en-US" dirty="0"/>
              <a:t>Just use the first sentence (or so) of a document!</a:t>
            </a:r>
          </a:p>
          <a:p>
            <a:r>
              <a:rPr lang="en-US" dirty="0"/>
              <a:t>News articles are written in "inverted pyramid" style</a:t>
            </a:r>
          </a:p>
          <a:p>
            <a:r>
              <a:rPr lang="en-US" dirty="0"/>
              <a:t>Doesn't work for non-straight news articles</a:t>
            </a:r>
          </a:p>
          <a:p>
            <a:r>
              <a:rPr lang="en-US" dirty="0"/>
              <a:t>But very competitive ROUGE otherwise</a:t>
            </a:r>
          </a:p>
          <a:p>
            <a:r>
              <a:rPr lang="en-US" dirty="0"/>
              <a:t>This is often what the supervised/unsupervised approaches will learn anyway</a:t>
            </a:r>
          </a:p>
        </p:txBody>
      </p:sp>
      <p:pic>
        <p:nvPicPr>
          <p:cNvPr id="4" name="Picture 3">
            <a:extLst>
              <a:ext uri="{FF2B5EF4-FFF2-40B4-BE49-F238E27FC236}">
                <a16:creationId xmlns:a16="http://schemas.microsoft.com/office/drawing/2014/main" id="{D7A7F1AA-F3B2-9344-A69A-FEDDAE5BCCCF}"/>
              </a:ext>
            </a:extLst>
          </p:cNvPr>
          <p:cNvPicPr>
            <a:picLocks noChangeAspect="1"/>
          </p:cNvPicPr>
          <p:nvPr/>
        </p:nvPicPr>
        <p:blipFill>
          <a:blip r:embed="rId2"/>
          <a:stretch>
            <a:fillRect/>
          </a:stretch>
        </p:blipFill>
        <p:spPr>
          <a:xfrm>
            <a:off x="7284852" y="1825625"/>
            <a:ext cx="4329216" cy="3690656"/>
          </a:xfrm>
          <a:prstGeom prst="rect">
            <a:avLst/>
          </a:prstGeom>
        </p:spPr>
      </p:pic>
    </p:spTree>
    <p:extLst>
      <p:ext uri="{BB962C8B-B14F-4D97-AF65-F5344CB8AC3E}">
        <p14:creationId xmlns:p14="http://schemas.microsoft.com/office/powerpoint/2010/main" val="4137597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49356-59CF-8544-9CCD-441D5A23D8F1}"/>
              </a:ext>
            </a:extLst>
          </p:cNvPr>
          <p:cNvPicPr>
            <a:picLocks noChangeAspect="1"/>
          </p:cNvPicPr>
          <p:nvPr/>
        </p:nvPicPr>
        <p:blipFill>
          <a:blip r:embed="rId2"/>
          <a:stretch>
            <a:fillRect/>
          </a:stretch>
        </p:blipFill>
        <p:spPr>
          <a:xfrm>
            <a:off x="49502" y="-1243294"/>
            <a:ext cx="12092995" cy="9344587"/>
          </a:xfrm>
          <a:prstGeom prst="rect">
            <a:avLst/>
          </a:prstGeom>
        </p:spPr>
      </p:pic>
    </p:spTree>
    <p:extLst>
      <p:ext uri="{BB962C8B-B14F-4D97-AF65-F5344CB8AC3E}">
        <p14:creationId xmlns:p14="http://schemas.microsoft.com/office/powerpoint/2010/main" val="3117266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B7E2-3A4A-7748-875F-3638B81194F4}"/>
              </a:ext>
            </a:extLst>
          </p:cNvPr>
          <p:cNvSpPr>
            <a:spLocks noGrp="1"/>
          </p:cNvSpPr>
          <p:nvPr>
            <p:ph type="title"/>
          </p:nvPr>
        </p:nvSpPr>
        <p:spPr/>
        <p:txBody>
          <a:bodyPr/>
          <a:lstStyle/>
          <a:p>
            <a:r>
              <a:rPr lang="en-US" dirty="0"/>
              <a:t>Simplifying Sentences</a:t>
            </a:r>
          </a:p>
        </p:txBody>
      </p:sp>
      <p:sp>
        <p:nvSpPr>
          <p:cNvPr id="3" name="Content Placeholder 2">
            <a:extLst>
              <a:ext uri="{FF2B5EF4-FFF2-40B4-BE49-F238E27FC236}">
                <a16:creationId xmlns:a16="http://schemas.microsoft.com/office/drawing/2014/main" id="{0E2C3B46-1E52-AC49-BE9B-E0E7B0F4495B}"/>
              </a:ext>
            </a:extLst>
          </p:cNvPr>
          <p:cNvSpPr>
            <a:spLocks noGrp="1"/>
          </p:cNvSpPr>
          <p:nvPr>
            <p:ph idx="1"/>
          </p:nvPr>
        </p:nvSpPr>
        <p:spPr>
          <a:xfrm>
            <a:off x="838200" y="1233876"/>
            <a:ext cx="10515600" cy="1131331"/>
          </a:xfrm>
        </p:spPr>
        <p:txBody>
          <a:bodyPr/>
          <a:lstStyle/>
          <a:p>
            <a:r>
              <a:rPr lang="en-US" dirty="0"/>
              <a:t>Take out unimportant parts of the sentence, too.</a:t>
            </a:r>
          </a:p>
          <a:p>
            <a:r>
              <a:rPr lang="en-US" dirty="0"/>
              <a:t>Rule based approaches can work pretty well: </a:t>
            </a:r>
          </a:p>
        </p:txBody>
      </p:sp>
      <p:sp>
        <p:nvSpPr>
          <p:cNvPr id="4" name="Content Placeholder 2">
            <a:extLst>
              <a:ext uri="{FF2B5EF4-FFF2-40B4-BE49-F238E27FC236}">
                <a16:creationId xmlns:a16="http://schemas.microsoft.com/office/drawing/2014/main" id="{59073104-0028-924B-954F-35E7BDECF23E}"/>
              </a:ext>
            </a:extLst>
          </p:cNvPr>
          <p:cNvSpPr txBox="1">
            <a:spLocks/>
          </p:cNvSpPr>
          <p:nvPr/>
        </p:nvSpPr>
        <p:spPr>
          <a:xfrm>
            <a:off x="838200" y="5726669"/>
            <a:ext cx="10515600" cy="1131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Supervised classifiers (e.g. simple neural networks) can also do this, provided enough training</a:t>
            </a:r>
          </a:p>
        </p:txBody>
      </p:sp>
      <p:graphicFrame>
        <p:nvGraphicFramePr>
          <p:cNvPr id="5" name="Table 4">
            <a:extLst>
              <a:ext uri="{FF2B5EF4-FFF2-40B4-BE49-F238E27FC236}">
                <a16:creationId xmlns:a16="http://schemas.microsoft.com/office/drawing/2014/main" id="{4FED628A-85A7-2E46-B03F-95AF38C362BE}"/>
              </a:ext>
            </a:extLst>
          </p:cNvPr>
          <p:cNvGraphicFramePr>
            <a:graphicFrameLocks noGrp="1"/>
          </p:cNvGraphicFramePr>
          <p:nvPr>
            <p:extLst>
              <p:ext uri="{D42A27DB-BD31-4B8C-83A1-F6EECF244321}">
                <p14:modId xmlns:p14="http://schemas.microsoft.com/office/powerpoint/2010/main" val="1214120627"/>
              </p:ext>
            </p:extLst>
          </p:nvPr>
        </p:nvGraphicFramePr>
        <p:xfrm>
          <a:off x="308759" y="2365207"/>
          <a:ext cx="10851408" cy="3048000"/>
        </p:xfrm>
        <a:graphic>
          <a:graphicData uri="http://schemas.openxmlformats.org/drawingml/2006/table">
            <a:tbl>
              <a:tblPr bandRow="1">
                <a:tableStyleId>{5C22544A-7EE6-4342-B048-85BDC9FD1C3A}</a:tableStyleId>
              </a:tblPr>
              <a:tblGrid>
                <a:gridCol w="5425704">
                  <a:extLst>
                    <a:ext uri="{9D8B030D-6E8A-4147-A177-3AD203B41FA5}">
                      <a16:colId xmlns:a16="http://schemas.microsoft.com/office/drawing/2014/main" val="1853379142"/>
                    </a:ext>
                  </a:extLst>
                </a:gridCol>
                <a:gridCol w="5425704">
                  <a:extLst>
                    <a:ext uri="{9D8B030D-6E8A-4147-A177-3AD203B41FA5}">
                      <a16:colId xmlns:a16="http://schemas.microsoft.com/office/drawing/2014/main" val="566516945"/>
                    </a:ext>
                  </a:extLst>
                </a:gridCol>
              </a:tblGrid>
              <a:tr h="449112">
                <a:tc>
                  <a:txBody>
                    <a:bodyPr/>
                    <a:lstStyle/>
                    <a:p>
                      <a:r>
                        <a:rPr lang="en-US" sz="1600" dirty="0"/>
                        <a:t>appositives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Rajam</a:t>
                      </a:r>
                      <a:r>
                        <a:rPr lang="en-US" sz="1600" dirty="0"/>
                        <a:t>, 28, an artist living in Philadelphia, found the inspiration </a:t>
                      </a:r>
                      <a:r>
                        <a:rPr lang="en-US" sz="1600" kern="1200" dirty="0">
                          <a:solidFill>
                            <a:schemeClr val="dk1"/>
                          </a:solidFill>
                          <a:effectLst/>
                          <a:latin typeface="+mn-lt"/>
                          <a:ea typeface="+mn-ea"/>
                          <a:cs typeface="+mn-cs"/>
                        </a:rPr>
                        <a:t>in the back of city magazines. </a:t>
                      </a:r>
                      <a:endParaRPr lang="en-US" sz="1600" dirty="0">
                        <a:effectLst/>
                      </a:endParaRPr>
                    </a:p>
                  </a:txBody>
                  <a:tcPr/>
                </a:tc>
                <a:extLst>
                  <a:ext uri="{0D108BD9-81ED-4DB2-BD59-A6C34878D82A}">
                    <a16:rowId xmlns:a16="http://schemas.microsoft.com/office/drawing/2014/main" val="1311009378"/>
                  </a:ext>
                </a:extLst>
              </a:tr>
              <a:tr h="449112">
                <a:tc>
                  <a:txBody>
                    <a:bodyPr/>
                    <a:lstStyle/>
                    <a:p>
                      <a:r>
                        <a:rPr lang="en-US" sz="1600" dirty="0"/>
                        <a:t>attribution clauses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Rebels agreed to talks with government officials, international observers said Tuesday. </a:t>
                      </a:r>
                      <a:endParaRPr lang="en-US" sz="1600" dirty="0">
                        <a:effectLst/>
                      </a:endParaRPr>
                    </a:p>
                  </a:txBody>
                  <a:tcPr/>
                </a:tc>
                <a:extLst>
                  <a:ext uri="{0D108BD9-81ED-4DB2-BD59-A6C34878D82A}">
                    <a16:rowId xmlns:a16="http://schemas.microsoft.com/office/drawing/2014/main" val="2694567076"/>
                  </a:ext>
                </a:extLst>
              </a:tr>
              <a:tr h="834065">
                <a:tc>
                  <a:txBody>
                    <a:bodyPr/>
                    <a:lstStyle/>
                    <a:p>
                      <a:r>
                        <a:rPr lang="en-US" sz="1600" dirty="0"/>
                        <a:t>PPs without named entities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The commercial fishing restrictions in Washington will not be lifted unless the salmon population increases to a sustainable number</a:t>
                      </a:r>
                      <a:endParaRPr lang="en-US" sz="1600" dirty="0">
                        <a:effectLst/>
                      </a:endParaRPr>
                    </a:p>
                    <a:p>
                      <a:endParaRPr lang="en-US" sz="1600" dirty="0"/>
                    </a:p>
                  </a:txBody>
                  <a:tcPr/>
                </a:tc>
                <a:extLst>
                  <a:ext uri="{0D108BD9-81ED-4DB2-BD59-A6C34878D82A}">
                    <a16:rowId xmlns:a16="http://schemas.microsoft.com/office/drawing/2014/main" val="2273025987"/>
                  </a:ext>
                </a:extLst>
              </a:tr>
              <a:tr h="641588">
                <a:tc>
                  <a:txBody>
                    <a:bodyPr/>
                    <a:lstStyle/>
                    <a:p>
                      <a:r>
                        <a:rPr lang="en-US" sz="1600" dirty="0"/>
                        <a:t>Initial adverbials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“For example”, “On the other hand”, “As a matter of fact”, “At this point” </a:t>
                      </a:r>
                      <a:endParaRPr lang="en-US" sz="1600" dirty="0">
                        <a:effectLst/>
                      </a:endParaRPr>
                    </a:p>
                    <a:p>
                      <a:endParaRPr lang="en-US" sz="1600" dirty="0"/>
                    </a:p>
                  </a:txBody>
                  <a:tcPr/>
                </a:tc>
                <a:extLst>
                  <a:ext uri="{0D108BD9-81ED-4DB2-BD59-A6C34878D82A}">
                    <a16:rowId xmlns:a16="http://schemas.microsoft.com/office/drawing/2014/main" val="3693708198"/>
                  </a:ext>
                </a:extLst>
              </a:tr>
            </a:tbl>
          </a:graphicData>
        </a:graphic>
      </p:graphicFrame>
      <p:cxnSp>
        <p:nvCxnSpPr>
          <p:cNvPr id="6" name="Straight Connector 5">
            <a:extLst>
              <a:ext uri="{FF2B5EF4-FFF2-40B4-BE49-F238E27FC236}">
                <a16:creationId xmlns:a16="http://schemas.microsoft.com/office/drawing/2014/main" id="{686680EE-B0B7-CA48-96BB-F72665957FF3}"/>
              </a:ext>
            </a:extLst>
          </p:cNvPr>
          <p:cNvCxnSpPr>
            <a:cxnSpLocks/>
          </p:cNvCxnSpPr>
          <p:nvPr/>
        </p:nvCxnSpPr>
        <p:spPr>
          <a:xfrm>
            <a:off x="6410696" y="2551216"/>
            <a:ext cx="2869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85800F7-BFD4-AD47-8CD6-9FA35CBC7ACC}"/>
              </a:ext>
            </a:extLst>
          </p:cNvPr>
          <p:cNvCxnSpPr>
            <a:cxnSpLocks/>
          </p:cNvCxnSpPr>
          <p:nvPr/>
        </p:nvCxnSpPr>
        <p:spPr>
          <a:xfrm flipV="1">
            <a:off x="6800602" y="2551216"/>
            <a:ext cx="2331523" cy="9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82526AD-E6C3-9F46-8009-289CBB3F34A1}"/>
              </a:ext>
            </a:extLst>
          </p:cNvPr>
          <p:cNvCxnSpPr>
            <a:cxnSpLocks/>
          </p:cNvCxnSpPr>
          <p:nvPr/>
        </p:nvCxnSpPr>
        <p:spPr>
          <a:xfrm>
            <a:off x="5824846" y="3366471"/>
            <a:ext cx="19534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3A772A-031C-5749-8DCD-D5A23FFD0338}"/>
              </a:ext>
            </a:extLst>
          </p:cNvPr>
          <p:cNvCxnSpPr>
            <a:cxnSpLocks/>
          </p:cNvCxnSpPr>
          <p:nvPr/>
        </p:nvCxnSpPr>
        <p:spPr>
          <a:xfrm>
            <a:off x="9749642" y="3103235"/>
            <a:ext cx="12093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3E2F75-BD7D-FE46-A41D-C4F5D30235ED}"/>
              </a:ext>
            </a:extLst>
          </p:cNvPr>
          <p:cNvCxnSpPr>
            <a:cxnSpLocks/>
          </p:cNvCxnSpPr>
          <p:nvPr/>
        </p:nvCxnSpPr>
        <p:spPr>
          <a:xfrm>
            <a:off x="5824846" y="4219515"/>
            <a:ext cx="7293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0A995F-DE7F-4B44-BF72-B9FF7E70B29D}"/>
              </a:ext>
            </a:extLst>
          </p:cNvPr>
          <p:cNvCxnSpPr>
            <a:cxnSpLocks/>
          </p:cNvCxnSpPr>
          <p:nvPr/>
        </p:nvCxnSpPr>
        <p:spPr>
          <a:xfrm>
            <a:off x="9569533" y="3980030"/>
            <a:ext cx="12093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F7E3FF-7B6B-9348-AF69-BFCD0E1D2E1F}"/>
              </a:ext>
            </a:extLst>
          </p:cNvPr>
          <p:cNvCxnSpPr>
            <a:cxnSpLocks/>
          </p:cNvCxnSpPr>
          <p:nvPr/>
        </p:nvCxnSpPr>
        <p:spPr>
          <a:xfrm>
            <a:off x="5919849" y="4708567"/>
            <a:ext cx="4898572" cy="89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DC89EF-0E62-294D-8F15-B56645BAE08A}"/>
              </a:ext>
            </a:extLst>
          </p:cNvPr>
          <p:cNvCxnSpPr>
            <a:cxnSpLocks/>
          </p:cNvCxnSpPr>
          <p:nvPr/>
        </p:nvCxnSpPr>
        <p:spPr>
          <a:xfrm>
            <a:off x="5734463" y="5041821"/>
            <a:ext cx="963220" cy="17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3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B78A5-45C1-FE4E-9608-DB7903ECCC44}"/>
              </a:ext>
            </a:extLst>
          </p:cNvPr>
          <p:cNvPicPr>
            <a:picLocks noChangeAspect="1"/>
          </p:cNvPicPr>
          <p:nvPr/>
        </p:nvPicPr>
        <p:blipFill>
          <a:blip r:embed="rId2"/>
          <a:stretch>
            <a:fillRect/>
          </a:stretch>
        </p:blipFill>
        <p:spPr>
          <a:xfrm>
            <a:off x="-1" y="-1281545"/>
            <a:ext cx="13076945" cy="10104911"/>
          </a:xfrm>
          <a:prstGeom prst="rect">
            <a:avLst/>
          </a:prstGeom>
        </p:spPr>
      </p:pic>
    </p:spTree>
    <p:extLst>
      <p:ext uri="{BB962C8B-B14F-4D97-AF65-F5344CB8AC3E}">
        <p14:creationId xmlns:p14="http://schemas.microsoft.com/office/powerpoint/2010/main" val="294728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7590E-E2D9-6D4E-AE18-A825A745352E}"/>
              </a:ext>
            </a:extLst>
          </p:cNvPr>
          <p:cNvPicPr>
            <a:picLocks noChangeAspect="1"/>
          </p:cNvPicPr>
          <p:nvPr/>
        </p:nvPicPr>
        <p:blipFill>
          <a:blip r:embed="rId2"/>
          <a:stretch>
            <a:fillRect/>
          </a:stretch>
        </p:blipFill>
        <p:spPr>
          <a:xfrm>
            <a:off x="-285008" y="-1501779"/>
            <a:ext cx="12243460" cy="9460856"/>
          </a:xfrm>
          <a:prstGeom prst="rect">
            <a:avLst/>
          </a:prstGeom>
        </p:spPr>
      </p:pic>
    </p:spTree>
    <p:extLst>
      <p:ext uri="{BB962C8B-B14F-4D97-AF65-F5344CB8AC3E}">
        <p14:creationId xmlns:p14="http://schemas.microsoft.com/office/powerpoint/2010/main" val="1145552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B74E3-678C-0445-8E8A-108946A0B3CD}"/>
              </a:ext>
            </a:extLst>
          </p:cNvPr>
          <p:cNvPicPr>
            <a:picLocks noChangeAspect="1"/>
          </p:cNvPicPr>
          <p:nvPr/>
        </p:nvPicPr>
        <p:blipFill>
          <a:blip r:embed="rId2"/>
          <a:stretch>
            <a:fillRect/>
          </a:stretch>
        </p:blipFill>
        <p:spPr>
          <a:xfrm>
            <a:off x="-142504" y="-989341"/>
            <a:ext cx="11804073" cy="9121329"/>
          </a:xfrm>
          <a:prstGeom prst="rect">
            <a:avLst/>
          </a:prstGeom>
        </p:spPr>
      </p:pic>
    </p:spTree>
    <p:extLst>
      <p:ext uri="{BB962C8B-B14F-4D97-AF65-F5344CB8AC3E}">
        <p14:creationId xmlns:p14="http://schemas.microsoft.com/office/powerpoint/2010/main" val="3577637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D3EC41-6519-1F4E-B444-BF7745D621EB}"/>
              </a:ext>
            </a:extLst>
          </p:cNvPr>
          <p:cNvPicPr>
            <a:picLocks noChangeAspect="1"/>
          </p:cNvPicPr>
          <p:nvPr/>
        </p:nvPicPr>
        <p:blipFill>
          <a:blip r:embed="rId2"/>
          <a:stretch>
            <a:fillRect/>
          </a:stretch>
        </p:blipFill>
        <p:spPr>
          <a:xfrm>
            <a:off x="-225632" y="-1197699"/>
            <a:ext cx="11412188" cy="8818509"/>
          </a:xfrm>
          <a:prstGeom prst="rect">
            <a:avLst/>
          </a:prstGeom>
        </p:spPr>
      </p:pic>
    </p:spTree>
    <p:extLst>
      <p:ext uri="{BB962C8B-B14F-4D97-AF65-F5344CB8AC3E}">
        <p14:creationId xmlns:p14="http://schemas.microsoft.com/office/powerpoint/2010/main" val="3606499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7561A-1634-0F41-9E20-ECA5B83D5D44}"/>
              </a:ext>
            </a:extLst>
          </p:cNvPr>
          <p:cNvPicPr>
            <a:picLocks noChangeAspect="1"/>
          </p:cNvPicPr>
          <p:nvPr/>
        </p:nvPicPr>
        <p:blipFill>
          <a:blip r:embed="rId2"/>
          <a:stretch>
            <a:fillRect/>
          </a:stretch>
        </p:blipFill>
        <p:spPr>
          <a:xfrm>
            <a:off x="-344385" y="-1097320"/>
            <a:ext cx="11899075" cy="9194740"/>
          </a:xfrm>
          <a:prstGeom prst="rect">
            <a:avLst/>
          </a:prstGeom>
        </p:spPr>
      </p:pic>
    </p:spTree>
    <p:extLst>
      <p:ext uri="{BB962C8B-B14F-4D97-AF65-F5344CB8AC3E}">
        <p14:creationId xmlns:p14="http://schemas.microsoft.com/office/powerpoint/2010/main" val="3238345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E6DA-A898-9D40-BBAD-8447F17B5737}"/>
              </a:ext>
            </a:extLst>
          </p:cNvPr>
          <p:cNvSpPr>
            <a:spLocks noGrp="1"/>
          </p:cNvSpPr>
          <p:nvPr>
            <p:ph type="title"/>
          </p:nvPr>
        </p:nvSpPr>
        <p:spPr/>
        <p:txBody>
          <a:bodyPr/>
          <a:lstStyle/>
          <a:p>
            <a:r>
              <a:rPr lang="en-US" dirty="0"/>
              <a:t>Can't We Just Do This All With Deep Learning?</a:t>
            </a:r>
          </a:p>
        </p:txBody>
      </p:sp>
      <p:sp>
        <p:nvSpPr>
          <p:cNvPr id="3" name="Content Placeholder 2">
            <a:extLst>
              <a:ext uri="{FF2B5EF4-FFF2-40B4-BE49-F238E27FC236}">
                <a16:creationId xmlns:a16="http://schemas.microsoft.com/office/drawing/2014/main" id="{D3E0BD0D-BD8A-7D4F-8EF0-5141155AB0AA}"/>
              </a:ext>
            </a:extLst>
          </p:cNvPr>
          <p:cNvSpPr>
            <a:spLocks noGrp="1"/>
          </p:cNvSpPr>
          <p:nvPr>
            <p:ph idx="1"/>
          </p:nvPr>
        </p:nvSpPr>
        <p:spPr>
          <a:xfrm>
            <a:off x="838200" y="1825625"/>
            <a:ext cx="10515600" cy="1333211"/>
          </a:xfrm>
        </p:spPr>
        <p:txBody>
          <a:bodyPr/>
          <a:lstStyle/>
          <a:p>
            <a:r>
              <a:rPr lang="en-US" dirty="0"/>
              <a:t>Of Course We Can!</a:t>
            </a:r>
          </a:p>
          <a:p>
            <a:r>
              <a:rPr lang="en-US" dirty="0"/>
              <a:t>(If we have training data)</a:t>
            </a:r>
          </a:p>
        </p:txBody>
      </p:sp>
      <p:sp>
        <p:nvSpPr>
          <p:cNvPr id="4" name="Rectangle 3">
            <a:extLst>
              <a:ext uri="{FF2B5EF4-FFF2-40B4-BE49-F238E27FC236}">
                <a16:creationId xmlns:a16="http://schemas.microsoft.com/office/drawing/2014/main" id="{FD33D1F8-ACA1-3F41-8E38-CC50022906CA}"/>
              </a:ext>
            </a:extLst>
          </p:cNvPr>
          <p:cNvSpPr/>
          <p:nvPr/>
        </p:nvSpPr>
        <p:spPr>
          <a:xfrm>
            <a:off x="4053444" y="3293773"/>
            <a:ext cx="4085112" cy="1745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Neural MT</a:t>
            </a:r>
          </a:p>
        </p:txBody>
      </p:sp>
      <p:sp>
        <p:nvSpPr>
          <p:cNvPr id="5" name="TextBox 4">
            <a:extLst>
              <a:ext uri="{FF2B5EF4-FFF2-40B4-BE49-F238E27FC236}">
                <a16:creationId xmlns:a16="http://schemas.microsoft.com/office/drawing/2014/main" id="{64860242-9FC5-7C4F-B8E4-3089CD78F208}"/>
              </a:ext>
            </a:extLst>
          </p:cNvPr>
          <p:cNvSpPr txBox="1"/>
          <p:nvPr/>
        </p:nvSpPr>
        <p:spPr>
          <a:xfrm>
            <a:off x="2565070" y="3981943"/>
            <a:ext cx="1320618" cy="584775"/>
          </a:xfrm>
          <a:prstGeom prst="rect">
            <a:avLst/>
          </a:prstGeom>
          <a:noFill/>
        </p:spPr>
        <p:txBody>
          <a:bodyPr wrap="none" rtlCol="0">
            <a:spAutoFit/>
          </a:bodyPr>
          <a:lstStyle/>
          <a:p>
            <a:r>
              <a:rPr lang="en-US" sz="3200" dirty="0"/>
              <a:t>French</a:t>
            </a:r>
          </a:p>
        </p:txBody>
      </p:sp>
      <p:sp>
        <p:nvSpPr>
          <p:cNvPr id="6" name="TextBox 5">
            <a:extLst>
              <a:ext uri="{FF2B5EF4-FFF2-40B4-BE49-F238E27FC236}">
                <a16:creationId xmlns:a16="http://schemas.microsoft.com/office/drawing/2014/main" id="{BC4FFD1C-3007-AB44-B7AB-40D0A7556B9B}"/>
              </a:ext>
            </a:extLst>
          </p:cNvPr>
          <p:cNvSpPr txBox="1"/>
          <p:nvPr/>
        </p:nvSpPr>
        <p:spPr>
          <a:xfrm>
            <a:off x="8148816" y="3735721"/>
            <a:ext cx="1361270" cy="584775"/>
          </a:xfrm>
          <a:prstGeom prst="rect">
            <a:avLst/>
          </a:prstGeom>
          <a:noFill/>
        </p:spPr>
        <p:txBody>
          <a:bodyPr wrap="none" rtlCol="0">
            <a:spAutoFit/>
          </a:bodyPr>
          <a:lstStyle/>
          <a:p>
            <a:r>
              <a:rPr lang="en-US" sz="3200" dirty="0"/>
              <a:t>English</a:t>
            </a:r>
          </a:p>
        </p:txBody>
      </p:sp>
      <p:sp>
        <p:nvSpPr>
          <p:cNvPr id="7" name="TextBox 6">
            <a:extLst>
              <a:ext uri="{FF2B5EF4-FFF2-40B4-BE49-F238E27FC236}">
                <a16:creationId xmlns:a16="http://schemas.microsoft.com/office/drawing/2014/main" id="{56A63BE2-F8D6-EF47-AA01-055BB8091539}"/>
              </a:ext>
            </a:extLst>
          </p:cNvPr>
          <p:cNvSpPr txBox="1"/>
          <p:nvPr/>
        </p:nvSpPr>
        <p:spPr>
          <a:xfrm>
            <a:off x="838200" y="3981942"/>
            <a:ext cx="1361270" cy="1077218"/>
          </a:xfrm>
          <a:prstGeom prst="rect">
            <a:avLst/>
          </a:prstGeom>
          <a:noFill/>
        </p:spPr>
        <p:txBody>
          <a:bodyPr wrap="none" rtlCol="0">
            <a:spAutoFit/>
          </a:bodyPr>
          <a:lstStyle/>
          <a:p>
            <a:r>
              <a:rPr lang="en-US" sz="3200" dirty="0"/>
              <a:t>Long</a:t>
            </a:r>
            <a:br>
              <a:rPr lang="en-US" sz="3200" dirty="0"/>
            </a:br>
            <a:r>
              <a:rPr lang="en-US" sz="3200" dirty="0"/>
              <a:t>English</a:t>
            </a:r>
          </a:p>
        </p:txBody>
      </p:sp>
      <p:sp>
        <p:nvSpPr>
          <p:cNvPr id="8" name="TextBox 7">
            <a:extLst>
              <a:ext uri="{FF2B5EF4-FFF2-40B4-BE49-F238E27FC236}">
                <a16:creationId xmlns:a16="http://schemas.microsoft.com/office/drawing/2014/main" id="{1E0E21DE-C46D-314C-86D1-7C2292CB4FE9}"/>
              </a:ext>
            </a:extLst>
          </p:cNvPr>
          <p:cNvSpPr txBox="1"/>
          <p:nvPr/>
        </p:nvSpPr>
        <p:spPr>
          <a:xfrm>
            <a:off x="9648267" y="3324168"/>
            <a:ext cx="1361270" cy="1077218"/>
          </a:xfrm>
          <a:prstGeom prst="rect">
            <a:avLst/>
          </a:prstGeom>
          <a:noFill/>
        </p:spPr>
        <p:txBody>
          <a:bodyPr wrap="none" rtlCol="0">
            <a:spAutoFit/>
          </a:bodyPr>
          <a:lstStyle/>
          <a:p>
            <a:r>
              <a:rPr lang="en-US" sz="3200" dirty="0"/>
              <a:t>Short</a:t>
            </a:r>
            <a:br>
              <a:rPr lang="en-US" sz="3200" dirty="0"/>
            </a:br>
            <a:r>
              <a:rPr lang="en-US" sz="3200" dirty="0"/>
              <a:t>English</a:t>
            </a:r>
          </a:p>
        </p:txBody>
      </p:sp>
      <p:cxnSp>
        <p:nvCxnSpPr>
          <p:cNvPr id="10" name="Straight Arrow Connector 9">
            <a:extLst>
              <a:ext uri="{FF2B5EF4-FFF2-40B4-BE49-F238E27FC236}">
                <a16:creationId xmlns:a16="http://schemas.microsoft.com/office/drawing/2014/main" id="{3F76D7E7-2A72-2245-92E9-15D6256C599E}"/>
              </a:ext>
            </a:extLst>
          </p:cNvPr>
          <p:cNvCxnSpPr/>
          <p:nvPr/>
        </p:nvCxnSpPr>
        <p:spPr>
          <a:xfrm>
            <a:off x="2891347" y="4566718"/>
            <a:ext cx="11620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A14DB1-558A-E243-BE3B-F3A182F46267}"/>
              </a:ext>
            </a:extLst>
          </p:cNvPr>
          <p:cNvCxnSpPr/>
          <p:nvPr/>
        </p:nvCxnSpPr>
        <p:spPr>
          <a:xfrm>
            <a:off x="8138556" y="3735721"/>
            <a:ext cx="11620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BD4AD3-D725-4144-95B5-9DEEBAA3C855}"/>
              </a:ext>
            </a:extLst>
          </p:cNvPr>
          <p:cNvCxnSpPr>
            <a:cxnSpLocks/>
            <a:endCxn id="5" idx="3"/>
          </p:cNvCxnSpPr>
          <p:nvPr/>
        </p:nvCxnSpPr>
        <p:spPr>
          <a:xfrm flipV="1">
            <a:off x="2543419" y="4274331"/>
            <a:ext cx="1342269" cy="49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FE74A3-5F71-8545-B80E-478C6CF022A0}"/>
              </a:ext>
            </a:extLst>
          </p:cNvPr>
          <p:cNvCxnSpPr>
            <a:cxnSpLocks/>
          </p:cNvCxnSpPr>
          <p:nvPr/>
        </p:nvCxnSpPr>
        <p:spPr>
          <a:xfrm flipV="1">
            <a:off x="8234879" y="4025635"/>
            <a:ext cx="1342269" cy="49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A42D-5E03-3E45-8C4C-7B5F886514CD}"/>
              </a:ext>
            </a:extLst>
          </p:cNvPr>
          <p:cNvSpPr>
            <a:spLocks noGrp="1"/>
          </p:cNvSpPr>
          <p:nvPr>
            <p:ph type="title"/>
          </p:nvPr>
        </p:nvSpPr>
        <p:spPr/>
        <p:txBody>
          <a:bodyPr/>
          <a:lstStyle/>
          <a:p>
            <a:r>
              <a:rPr lang="en-US" dirty="0"/>
              <a:t>Some problems with a direct application</a:t>
            </a:r>
          </a:p>
        </p:txBody>
      </p:sp>
      <p:sp>
        <p:nvSpPr>
          <p:cNvPr id="3" name="Content Placeholder 2">
            <a:extLst>
              <a:ext uri="{FF2B5EF4-FFF2-40B4-BE49-F238E27FC236}">
                <a16:creationId xmlns:a16="http://schemas.microsoft.com/office/drawing/2014/main" id="{8D6CA60D-1769-0E4D-9D5E-287379CA3DBA}"/>
              </a:ext>
            </a:extLst>
          </p:cNvPr>
          <p:cNvSpPr>
            <a:spLocks noGrp="1"/>
          </p:cNvSpPr>
          <p:nvPr>
            <p:ph idx="1"/>
          </p:nvPr>
        </p:nvSpPr>
        <p:spPr/>
        <p:txBody>
          <a:bodyPr>
            <a:normAutofit lnSpcReduction="10000"/>
          </a:bodyPr>
          <a:lstStyle/>
          <a:p>
            <a:r>
              <a:rPr lang="en-US" dirty="0"/>
              <a:t>The inputs and outputs are now much longer</a:t>
            </a:r>
          </a:p>
          <a:p>
            <a:pPr lvl="1"/>
            <a:r>
              <a:rPr lang="en-US" dirty="0"/>
              <a:t>Output is multi sentence</a:t>
            </a:r>
          </a:p>
          <a:p>
            <a:pPr lvl="1"/>
            <a:r>
              <a:rPr lang="en-US" dirty="0"/>
              <a:t>Input is </a:t>
            </a:r>
            <a:r>
              <a:rPr lang="en-US" i="1" dirty="0"/>
              <a:t>very</a:t>
            </a:r>
            <a:r>
              <a:rPr lang="en-US" dirty="0"/>
              <a:t> long</a:t>
            </a:r>
          </a:p>
          <a:p>
            <a:r>
              <a:rPr lang="en-US" dirty="0"/>
              <a:t>LSTMs and attention don't solve this problem on their own</a:t>
            </a:r>
          </a:p>
          <a:p>
            <a:pPr lvl="1"/>
            <a:r>
              <a:rPr lang="en-US" dirty="0"/>
              <a:t>This can lead to weird repeating behavior ("Germany beat Germany beat Germany...")</a:t>
            </a:r>
          </a:p>
          <a:p>
            <a:r>
              <a:rPr lang="en-US" dirty="0"/>
              <a:t>Separately, seq2seq will sometimes insert unmotivated text</a:t>
            </a:r>
          </a:p>
          <a:p>
            <a:pPr lvl="1"/>
            <a:r>
              <a:rPr lang="en-US" dirty="0"/>
              <a:t>Input: "Germany beat Argentina 3-2"</a:t>
            </a:r>
          </a:p>
          <a:p>
            <a:pPr lvl="1"/>
            <a:r>
              <a:rPr lang="en-US" dirty="0"/>
              <a:t>Output: "Germany won 2-0"</a:t>
            </a:r>
          </a:p>
          <a:p>
            <a:pPr lvl="1"/>
            <a:r>
              <a:rPr lang="en-US" dirty="0"/>
              <a:t>Particularly common for rare words</a:t>
            </a:r>
          </a:p>
          <a:p>
            <a:r>
              <a:rPr lang="en-US" dirty="0"/>
              <a:t>This is somehow more pronounced with summarization</a:t>
            </a:r>
          </a:p>
        </p:txBody>
      </p:sp>
      <p:sp>
        <p:nvSpPr>
          <p:cNvPr id="4" name="TextBox 3">
            <a:extLst>
              <a:ext uri="{FF2B5EF4-FFF2-40B4-BE49-F238E27FC236}">
                <a16:creationId xmlns:a16="http://schemas.microsoft.com/office/drawing/2014/main" id="{803339D2-9C38-FE40-B981-6E9690E1D0C8}"/>
              </a:ext>
            </a:extLst>
          </p:cNvPr>
          <p:cNvSpPr txBox="1"/>
          <p:nvPr/>
        </p:nvSpPr>
        <p:spPr>
          <a:xfrm>
            <a:off x="570016" y="6176963"/>
            <a:ext cx="9885078" cy="369332"/>
          </a:xfrm>
          <a:prstGeom prst="rect">
            <a:avLst/>
          </a:prstGeom>
          <a:noFill/>
        </p:spPr>
        <p:txBody>
          <a:bodyPr wrap="none" rtlCol="0">
            <a:spAutoFit/>
          </a:bodyPr>
          <a:lstStyle/>
          <a:p>
            <a:r>
              <a:rPr lang="en-US" dirty="0"/>
              <a:t>(This section based on "Get to the Point: Summarization with Pointer-Generator Networks" by See et al.)</a:t>
            </a:r>
          </a:p>
        </p:txBody>
      </p:sp>
    </p:spTree>
    <p:extLst>
      <p:ext uri="{BB962C8B-B14F-4D97-AF65-F5344CB8AC3E}">
        <p14:creationId xmlns:p14="http://schemas.microsoft.com/office/powerpoint/2010/main" val="206658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A810-8577-D449-AE83-041BFB7558F8}"/>
              </a:ext>
            </a:extLst>
          </p:cNvPr>
          <p:cNvSpPr>
            <a:spLocks noGrp="1"/>
          </p:cNvSpPr>
          <p:nvPr>
            <p:ph type="title"/>
          </p:nvPr>
        </p:nvSpPr>
        <p:spPr/>
        <p:txBody>
          <a:bodyPr/>
          <a:lstStyle/>
          <a:p>
            <a:r>
              <a:rPr lang="en-US" dirty="0"/>
              <a:t>Seq2Seq for summarization (so far unchanged)</a:t>
            </a:r>
          </a:p>
        </p:txBody>
      </p:sp>
      <p:pic>
        <p:nvPicPr>
          <p:cNvPr id="4" name="Picture 3">
            <a:extLst>
              <a:ext uri="{FF2B5EF4-FFF2-40B4-BE49-F238E27FC236}">
                <a16:creationId xmlns:a16="http://schemas.microsoft.com/office/drawing/2014/main" id="{63045AF9-F3D4-D941-A3B9-5A18BD05EA3E}"/>
              </a:ext>
            </a:extLst>
          </p:cNvPr>
          <p:cNvPicPr>
            <a:picLocks noChangeAspect="1"/>
          </p:cNvPicPr>
          <p:nvPr/>
        </p:nvPicPr>
        <p:blipFill>
          <a:blip r:embed="rId2"/>
          <a:stretch>
            <a:fillRect/>
          </a:stretch>
        </p:blipFill>
        <p:spPr>
          <a:xfrm>
            <a:off x="596900" y="1041400"/>
            <a:ext cx="10998200" cy="4775200"/>
          </a:xfrm>
          <a:prstGeom prst="rect">
            <a:avLst/>
          </a:prstGeom>
        </p:spPr>
      </p:pic>
    </p:spTree>
    <p:extLst>
      <p:ext uri="{BB962C8B-B14F-4D97-AF65-F5344CB8AC3E}">
        <p14:creationId xmlns:p14="http://schemas.microsoft.com/office/powerpoint/2010/main" val="243246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8C93-09BF-884C-A150-8AF9F6602211}"/>
              </a:ext>
            </a:extLst>
          </p:cNvPr>
          <p:cNvSpPr>
            <a:spLocks noGrp="1"/>
          </p:cNvSpPr>
          <p:nvPr>
            <p:ph type="title"/>
          </p:nvPr>
        </p:nvSpPr>
        <p:spPr/>
        <p:txBody>
          <a:bodyPr/>
          <a:lstStyle/>
          <a:p>
            <a:r>
              <a:rPr lang="en-US" dirty="0"/>
              <a:t>Looks Pretty Good For MT</a:t>
            </a:r>
          </a:p>
        </p:txBody>
      </p:sp>
      <p:sp>
        <p:nvSpPr>
          <p:cNvPr id="3" name="Content Placeholder 2">
            <a:extLst>
              <a:ext uri="{FF2B5EF4-FFF2-40B4-BE49-F238E27FC236}">
                <a16:creationId xmlns:a16="http://schemas.microsoft.com/office/drawing/2014/main" id="{0DF927D9-0023-0847-BB34-87B782DC462A}"/>
              </a:ext>
            </a:extLst>
          </p:cNvPr>
          <p:cNvSpPr>
            <a:spLocks noGrp="1"/>
          </p:cNvSpPr>
          <p:nvPr>
            <p:ph idx="1"/>
          </p:nvPr>
        </p:nvSpPr>
        <p:spPr/>
        <p:txBody>
          <a:bodyPr/>
          <a:lstStyle/>
          <a:p>
            <a:r>
              <a:rPr lang="en-US" dirty="0"/>
              <a:t>But summarization does lots of </a:t>
            </a:r>
            <a:r>
              <a:rPr lang="en-US" u="sng" dirty="0"/>
              <a:t>copying</a:t>
            </a:r>
            <a:r>
              <a:rPr lang="en-US" dirty="0"/>
              <a:t>. Even when we're being abstractive, we copy a bunch</a:t>
            </a:r>
          </a:p>
        </p:txBody>
      </p:sp>
      <p:sp>
        <p:nvSpPr>
          <p:cNvPr id="4" name="Rectangle 3">
            <a:extLst>
              <a:ext uri="{FF2B5EF4-FFF2-40B4-BE49-F238E27FC236}">
                <a16:creationId xmlns:a16="http://schemas.microsoft.com/office/drawing/2014/main" id="{3FB98435-FECD-0640-804B-D14444CC03BE}"/>
              </a:ext>
            </a:extLst>
          </p:cNvPr>
          <p:cNvSpPr/>
          <p:nvPr/>
        </p:nvSpPr>
        <p:spPr>
          <a:xfrm>
            <a:off x="1349829" y="3037642"/>
            <a:ext cx="8518566" cy="2862322"/>
          </a:xfrm>
          <a:prstGeom prst="rect">
            <a:avLst/>
          </a:prstGeom>
        </p:spPr>
        <p:txBody>
          <a:bodyPr wrap="square">
            <a:spAutoFit/>
          </a:bodyPr>
          <a:lstStyle/>
          <a:p>
            <a:r>
              <a:rPr lang="en-US" sz="2000" dirty="0">
                <a:solidFill>
                  <a:srgbClr val="FFC000"/>
                </a:solidFill>
              </a:rPr>
              <a:t>Nine</a:t>
            </a:r>
            <a:r>
              <a:rPr lang="en-US" sz="2000" dirty="0"/>
              <a:t> </a:t>
            </a:r>
            <a:r>
              <a:rPr lang="en-US" sz="2000" u="sng" dirty="0">
                <a:solidFill>
                  <a:srgbClr val="FFC000"/>
                </a:solidFill>
              </a:rPr>
              <a:t>police officers</a:t>
            </a:r>
            <a:r>
              <a:rPr lang="en-US" sz="2000" dirty="0">
                <a:solidFill>
                  <a:srgbClr val="FFC000"/>
                </a:solidFill>
              </a:rPr>
              <a:t> </a:t>
            </a:r>
            <a:r>
              <a:rPr lang="en-US" sz="2000" dirty="0"/>
              <a:t>arrested an </a:t>
            </a:r>
            <a:r>
              <a:rPr lang="en-US" sz="2000" u="sng" dirty="0">
                <a:solidFill>
                  <a:schemeClr val="accent2"/>
                </a:solidFill>
              </a:rPr>
              <a:t>unarmed</a:t>
            </a:r>
            <a:r>
              <a:rPr lang="en-US" sz="2000" dirty="0">
                <a:solidFill>
                  <a:schemeClr val="accent2"/>
                </a:solidFill>
              </a:rPr>
              <a:t> black </a:t>
            </a:r>
            <a:r>
              <a:rPr lang="en-US" sz="2000" u="sng" dirty="0">
                <a:solidFill>
                  <a:schemeClr val="accent2"/>
                </a:solidFill>
              </a:rPr>
              <a:t>teenager</a:t>
            </a:r>
            <a:r>
              <a:rPr lang="en-US" sz="2000" dirty="0">
                <a:solidFill>
                  <a:schemeClr val="accent2"/>
                </a:solidFill>
              </a:rPr>
              <a:t> </a:t>
            </a:r>
            <a:r>
              <a:rPr lang="en-US" sz="2000" dirty="0"/>
              <a:t>in California </a:t>
            </a:r>
            <a:r>
              <a:rPr lang="en-US" sz="2000" u="sng" dirty="0"/>
              <a:t>after</a:t>
            </a:r>
            <a:r>
              <a:rPr lang="en-US" sz="2000" dirty="0"/>
              <a:t> he </a:t>
            </a:r>
            <a:r>
              <a:rPr lang="en-US" sz="2000" u="sng" dirty="0"/>
              <a:t>allegedly</a:t>
            </a:r>
            <a:r>
              <a:rPr lang="en-US" sz="2000" dirty="0"/>
              <a:t> jaywalked and then scuffled with an officer.  </a:t>
            </a:r>
            <a:r>
              <a:rPr lang="en-US" sz="2000" dirty="0">
                <a:solidFill>
                  <a:schemeClr val="accent1"/>
                </a:solidFill>
              </a:rPr>
              <a:t>A </a:t>
            </a:r>
            <a:r>
              <a:rPr lang="en-US" sz="2000" u="sng" dirty="0">
                <a:solidFill>
                  <a:schemeClr val="accent1"/>
                </a:solidFill>
              </a:rPr>
              <a:t>video</a:t>
            </a:r>
            <a:r>
              <a:rPr lang="en-US" sz="2000" dirty="0">
                <a:solidFill>
                  <a:schemeClr val="accent1"/>
                </a:solidFill>
              </a:rPr>
              <a:t> of the incident </a:t>
            </a:r>
            <a:r>
              <a:rPr lang="en-US" sz="2000" u="sng" dirty="0">
                <a:solidFill>
                  <a:schemeClr val="accent1"/>
                </a:solidFill>
              </a:rPr>
              <a:t>shows</a:t>
            </a:r>
            <a:r>
              <a:rPr lang="en-US" sz="2000" dirty="0"/>
              <a:t> the officers surrounding the 16-year-old African American and </a:t>
            </a:r>
            <a:r>
              <a:rPr lang="en-US" sz="2000" dirty="0">
                <a:solidFill>
                  <a:schemeClr val="accent6">
                    <a:lumMod val="75000"/>
                  </a:schemeClr>
                </a:solidFill>
              </a:rPr>
              <a:t>forcing him </a:t>
            </a:r>
            <a:r>
              <a:rPr lang="en-US" sz="2000" u="sng" dirty="0">
                <a:solidFill>
                  <a:schemeClr val="accent6">
                    <a:lumMod val="75000"/>
                  </a:schemeClr>
                </a:solidFill>
              </a:rPr>
              <a:t>to</a:t>
            </a:r>
            <a:r>
              <a:rPr lang="en-US" sz="2000" dirty="0">
                <a:solidFill>
                  <a:schemeClr val="accent6">
                    <a:lumMod val="75000"/>
                  </a:schemeClr>
                </a:solidFill>
              </a:rPr>
              <a:t> the </a:t>
            </a:r>
            <a:r>
              <a:rPr lang="en-US" sz="2000" u="sng" dirty="0">
                <a:solidFill>
                  <a:schemeClr val="accent6">
                    <a:lumMod val="75000"/>
                  </a:schemeClr>
                </a:solidFill>
              </a:rPr>
              <a:t>ground</a:t>
            </a:r>
            <a:r>
              <a:rPr lang="en-US" sz="2000" dirty="0">
                <a:solidFill>
                  <a:schemeClr val="accent6">
                    <a:lumMod val="75000"/>
                  </a:schemeClr>
                </a:solidFill>
              </a:rPr>
              <a:t> </a:t>
            </a:r>
            <a:r>
              <a:rPr lang="en-US" sz="2000" dirty="0"/>
              <a:t>after he got into an altercation with an officer </a:t>
            </a:r>
            <a:r>
              <a:rPr lang="en-US" sz="2000" dirty="0">
                <a:solidFill>
                  <a:srgbClr val="7030A0"/>
                </a:solidFill>
              </a:rPr>
              <a:t>who accused him of </a:t>
            </a:r>
            <a:r>
              <a:rPr lang="en-US" sz="2000" u="sng" dirty="0">
                <a:solidFill>
                  <a:srgbClr val="7030A0"/>
                </a:solidFill>
              </a:rPr>
              <a:t>walking in a</a:t>
            </a:r>
            <a:r>
              <a:rPr lang="en-US" sz="2000" dirty="0">
                <a:solidFill>
                  <a:srgbClr val="7030A0"/>
                </a:solidFill>
              </a:rPr>
              <a:t> </a:t>
            </a:r>
            <a:r>
              <a:rPr lang="en-US" sz="2000" u="sng" dirty="0">
                <a:solidFill>
                  <a:srgbClr val="7030A0"/>
                </a:solidFill>
              </a:rPr>
              <a:t>bus</a:t>
            </a:r>
            <a:r>
              <a:rPr lang="en-US" sz="2000" dirty="0">
                <a:solidFill>
                  <a:srgbClr val="7030A0"/>
                </a:solidFill>
              </a:rPr>
              <a:t>-only </a:t>
            </a:r>
            <a:r>
              <a:rPr lang="en-US" sz="2000" u="sng" dirty="0">
                <a:solidFill>
                  <a:srgbClr val="7030A0"/>
                </a:solidFill>
              </a:rPr>
              <a:t>lane</a:t>
            </a:r>
            <a:r>
              <a:rPr lang="en-US" sz="2000" dirty="0"/>
              <a:t>. </a:t>
            </a:r>
            <a:r>
              <a:rPr lang="en-US" sz="2000" dirty="0">
                <a:solidFill>
                  <a:srgbClr val="FF0000"/>
                </a:solidFill>
              </a:rPr>
              <a:t>The incident happened in the city </a:t>
            </a:r>
            <a:r>
              <a:rPr lang="en-US" sz="2000" u="sng" dirty="0">
                <a:solidFill>
                  <a:srgbClr val="FF0000"/>
                </a:solidFill>
              </a:rPr>
              <a:t>of Stockton</a:t>
            </a:r>
            <a:r>
              <a:rPr lang="en-US" sz="2000" dirty="0"/>
              <a:t>, 80 miles (130km) east of San Francisco, on Wednesday morning.</a:t>
            </a:r>
          </a:p>
          <a:p>
            <a:endParaRPr lang="en-US" sz="2000" dirty="0"/>
          </a:p>
          <a:p>
            <a:r>
              <a:rPr lang="en-US" sz="2000" u="sng" dirty="0">
                <a:solidFill>
                  <a:schemeClr val="accent1"/>
                </a:solidFill>
              </a:rPr>
              <a:t>Video shows </a:t>
            </a:r>
            <a:r>
              <a:rPr lang="en-US" sz="2000" u="sng" dirty="0">
                <a:solidFill>
                  <a:schemeClr val="accent2"/>
                </a:solidFill>
              </a:rPr>
              <a:t>unarmed teenager</a:t>
            </a:r>
            <a:r>
              <a:rPr lang="en-US" sz="2000" dirty="0">
                <a:solidFill>
                  <a:schemeClr val="accent2"/>
                </a:solidFill>
              </a:rPr>
              <a:t> </a:t>
            </a:r>
            <a:r>
              <a:rPr lang="en-US" sz="2000" dirty="0">
                <a:solidFill>
                  <a:schemeClr val="accent6">
                    <a:lumMod val="75000"/>
                  </a:schemeClr>
                </a:solidFill>
              </a:rPr>
              <a:t>forced </a:t>
            </a:r>
            <a:r>
              <a:rPr lang="en-US" sz="2000" u="sng" dirty="0">
                <a:solidFill>
                  <a:schemeClr val="accent6">
                    <a:lumMod val="75000"/>
                  </a:schemeClr>
                </a:solidFill>
              </a:rPr>
              <a:t>to ground</a:t>
            </a:r>
            <a:r>
              <a:rPr lang="en-US" sz="2000" dirty="0">
                <a:solidFill>
                  <a:schemeClr val="accent6">
                    <a:lumMod val="75000"/>
                  </a:schemeClr>
                </a:solidFill>
              </a:rPr>
              <a:t> by </a:t>
            </a:r>
            <a:r>
              <a:rPr lang="en-US" sz="2000" dirty="0">
                <a:solidFill>
                  <a:srgbClr val="FFC000"/>
                </a:solidFill>
              </a:rPr>
              <a:t>group </a:t>
            </a:r>
            <a:r>
              <a:rPr lang="en-US" sz="2000" u="sng" dirty="0">
                <a:solidFill>
                  <a:srgbClr val="FFC000"/>
                </a:solidFill>
              </a:rPr>
              <a:t>of</a:t>
            </a:r>
            <a:r>
              <a:rPr lang="en-US" sz="2000" dirty="0">
                <a:solidFill>
                  <a:srgbClr val="FFC000"/>
                </a:solidFill>
              </a:rPr>
              <a:t> </a:t>
            </a:r>
            <a:r>
              <a:rPr lang="en-US" sz="2000" u="sng" dirty="0">
                <a:solidFill>
                  <a:srgbClr val="FF0000"/>
                </a:solidFill>
              </a:rPr>
              <a:t>Stockton</a:t>
            </a:r>
            <a:r>
              <a:rPr lang="en-US" sz="2000" dirty="0"/>
              <a:t> </a:t>
            </a:r>
            <a:r>
              <a:rPr lang="en-US" sz="2000" u="sng" dirty="0">
                <a:solidFill>
                  <a:srgbClr val="FFC000"/>
                </a:solidFill>
              </a:rPr>
              <a:t>police officers </a:t>
            </a:r>
            <a:r>
              <a:rPr lang="en-US" sz="2000" u="sng" dirty="0"/>
              <a:t>after </a:t>
            </a:r>
            <a:r>
              <a:rPr lang="en-US" sz="2000" u="sng" dirty="0">
                <a:solidFill>
                  <a:srgbClr val="7030A0"/>
                </a:solidFill>
              </a:rPr>
              <a:t>allegedly walking in a bus lane</a:t>
            </a:r>
          </a:p>
        </p:txBody>
      </p:sp>
    </p:spTree>
    <p:extLst>
      <p:ext uri="{BB962C8B-B14F-4D97-AF65-F5344CB8AC3E}">
        <p14:creationId xmlns:p14="http://schemas.microsoft.com/office/powerpoint/2010/main" val="368132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47DD-9FA5-A946-8E0D-A40B189E2B83}"/>
              </a:ext>
            </a:extLst>
          </p:cNvPr>
          <p:cNvSpPr>
            <a:spLocks noGrp="1"/>
          </p:cNvSpPr>
          <p:nvPr>
            <p:ph type="title"/>
          </p:nvPr>
        </p:nvSpPr>
        <p:spPr/>
        <p:txBody>
          <a:bodyPr/>
          <a:lstStyle/>
          <a:p>
            <a:r>
              <a:rPr lang="en-US" dirty="0"/>
              <a:t>Possible Outputs</a:t>
            </a:r>
          </a:p>
        </p:txBody>
      </p:sp>
      <p:sp>
        <p:nvSpPr>
          <p:cNvPr id="3" name="Content Placeholder 2">
            <a:extLst>
              <a:ext uri="{FF2B5EF4-FFF2-40B4-BE49-F238E27FC236}">
                <a16:creationId xmlns:a16="http://schemas.microsoft.com/office/drawing/2014/main" id="{A047A4C8-04CF-2D4A-A25A-97799DCBCA00}"/>
              </a:ext>
            </a:extLst>
          </p:cNvPr>
          <p:cNvSpPr>
            <a:spLocks noGrp="1"/>
          </p:cNvSpPr>
          <p:nvPr>
            <p:ph idx="1"/>
          </p:nvPr>
        </p:nvSpPr>
        <p:spPr/>
        <p:txBody>
          <a:bodyPr/>
          <a:lstStyle/>
          <a:p>
            <a:r>
              <a:rPr lang="en-US" dirty="0"/>
              <a:t>Keywords (e.g. word cloud)</a:t>
            </a:r>
          </a:p>
          <a:p>
            <a:r>
              <a:rPr lang="en-US" dirty="0"/>
              <a:t>Highlighted information from the input</a:t>
            </a:r>
          </a:p>
          <a:p>
            <a:r>
              <a:rPr lang="en-US" dirty="0"/>
              <a:t>Bigger chunks from the input</a:t>
            </a:r>
          </a:p>
          <a:p>
            <a:r>
              <a:rPr lang="en-US" dirty="0"/>
              <a:t>General interpretation of the input (not necessarily a chunk)</a:t>
            </a:r>
          </a:p>
        </p:txBody>
      </p:sp>
    </p:spTree>
    <p:extLst>
      <p:ext uri="{BB962C8B-B14F-4D97-AF65-F5344CB8AC3E}">
        <p14:creationId xmlns:p14="http://schemas.microsoft.com/office/powerpoint/2010/main" val="30981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CFAF-A9DA-924E-92FF-F4CE7A228D2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7578E6-2FD5-1141-90E5-6C4A1D02734F}"/>
              </a:ext>
            </a:extLst>
          </p:cNvPr>
          <p:cNvPicPr>
            <a:picLocks noChangeAspect="1"/>
          </p:cNvPicPr>
          <p:nvPr/>
        </p:nvPicPr>
        <p:blipFill>
          <a:blip r:embed="rId2"/>
          <a:stretch>
            <a:fillRect/>
          </a:stretch>
        </p:blipFill>
        <p:spPr>
          <a:xfrm>
            <a:off x="603250" y="260350"/>
            <a:ext cx="10985500" cy="6337300"/>
          </a:xfrm>
          <a:prstGeom prst="rect">
            <a:avLst/>
          </a:prstGeom>
        </p:spPr>
      </p:pic>
      <p:sp>
        <p:nvSpPr>
          <p:cNvPr id="7" name="Freeform 6">
            <a:extLst>
              <a:ext uri="{FF2B5EF4-FFF2-40B4-BE49-F238E27FC236}">
                <a16:creationId xmlns:a16="http://schemas.microsoft.com/office/drawing/2014/main" id="{4B29BE77-8D0A-B54D-A684-0A38CF92F351}"/>
              </a:ext>
            </a:extLst>
          </p:cNvPr>
          <p:cNvSpPr/>
          <p:nvPr/>
        </p:nvSpPr>
        <p:spPr>
          <a:xfrm>
            <a:off x="590550" y="1266825"/>
            <a:ext cx="10906125" cy="5162550"/>
          </a:xfrm>
          <a:custGeom>
            <a:avLst/>
            <a:gdLst>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8115300 w 10906125"/>
              <a:gd name="connsiteY5" fmla="*/ 885825 h 5162550"/>
              <a:gd name="connsiteX6" fmla="*/ 8115300 w 10906125"/>
              <a:gd name="connsiteY6" fmla="*/ 762000 h 5162550"/>
              <a:gd name="connsiteX7" fmla="*/ 10048875 w 10906125"/>
              <a:gd name="connsiteY7" fmla="*/ 762000 h 5162550"/>
              <a:gd name="connsiteX8" fmla="*/ 10048875 w 10906125"/>
              <a:gd name="connsiteY8" fmla="*/ 0 h 5162550"/>
              <a:gd name="connsiteX9" fmla="*/ 10906125 w 10906125"/>
              <a:gd name="connsiteY9" fmla="*/ 0 h 5162550"/>
              <a:gd name="connsiteX10" fmla="*/ 10906125 w 10906125"/>
              <a:gd name="connsiteY10" fmla="*/ 5162550 h 5162550"/>
              <a:gd name="connsiteX11" fmla="*/ 10810875 w 10906125"/>
              <a:gd name="connsiteY11" fmla="*/ 5162550 h 5162550"/>
              <a:gd name="connsiteX12" fmla="*/ 0 w 10906125"/>
              <a:gd name="connsiteY12" fmla="*/ 5162550 h 5162550"/>
              <a:gd name="connsiteX13" fmla="*/ 0 w 10906125"/>
              <a:gd name="connsiteY13" fmla="*/ 4695825 h 5162550"/>
              <a:gd name="connsiteX14" fmla="*/ 9525 w 10906125"/>
              <a:gd name="connsiteY14"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705600 w 10906125"/>
              <a:gd name="connsiteY5" fmla="*/ 885825 h 5162550"/>
              <a:gd name="connsiteX6" fmla="*/ 8115300 w 10906125"/>
              <a:gd name="connsiteY6" fmla="*/ 885825 h 5162550"/>
              <a:gd name="connsiteX7" fmla="*/ 8115300 w 10906125"/>
              <a:gd name="connsiteY7" fmla="*/ 762000 h 5162550"/>
              <a:gd name="connsiteX8" fmla="*/ 10048875 w 10906125"/>
              <a:gd name="connsiteY8" fmla="*/ 762000 h 5162550"/>
              <a:gd name="connsiteX9" fmla="*/ 10048875 w 10906125"/>
              <a:gd name="connsiteY9" fmla="*/ 0 h 5162550"/>
              <a:gd name="connsiteX10" fmla="*/ 10906125 w 10906125"/>
              <a:gd name="connsiteY10" fmla="*/ 0 h 5162550"/>
              <a:gd name="connsiteX11" fmla="*/ 10906125 w 10906125"/>
              <a:gd name="connsiteY11" fmla="*/ 5162550 h 5162550"/>
              <a:gd name="connsiteX12" fmla="*/ 10810875 w 10906125"/>
              <a:gd name="connsiteY12" fmla="*/ 5162550 h 5162550"/>
              <a:gd name="connsiteX13" fmla="*/ 0 w 10906125"/>
              <a:gd name="connsiteY13" fmla="*/ 5162550 h 5162550"/>
              <a:gd name="connsiteX14" fmla="*/ 0 w 10906125"/>
              <a:gd name="connsiteY14" fmla="*/ 4695825 h 5162550"/>
              <a:gd name="connsiteX15" fmla="*/ 9525 w 10906125"/>
              <a:gd name="connsiteY15"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705600 w 10906125"/>
              <a:gd name="connsiteY5" fmla="*/ 895350 h 5162550"/>
              <a:gd name="connsiteX6" fmla="*/ 8115300 w 10906125"/>
              <a:gd name="connsiteY6" fmla="*/ 885825 h 5162550"/>
              <a:gd name="connsiteX7" fmla="*/ 8115300 w 10906125"/>
              <a:gd name="connsiteY7" fmla="*/ 762000 h 5162550"/>
              <a:gd name="connsiteX8" fmla="*/ 10048875 w 10906125"/>
              <a:gd name="connsiteY8" fmla="*/ 762000 h 5162550"/>
              <a:gd name="connsiteX9" fmla="*/ 10048875 w 10906125"/>
              <a:gd name="connsiteY9" fmla="*/ 0 h 5162550"/>
              <a:gd name="connsiteX10" fmla="*/ 10906125 w 10906125"/>
              <a:gd name="connsiteY10" fmla="*/ 0 h 5162550"/>
              <a:gd name="connsiteX11" fmla="*/ 10906125 w 10906125"/>
              <a:gd name="connsiteY11" fmla="*/ 5162550 h 5162550"/>
              <a:gd name="connsiteX12" fmla="*/ 10810875 w 10906125"/>
              <a:gd name="connsiteY12" fmla="*/ 5162550 h 5162550"/>
              <a:gd name="connsiteX13" fmla="*/ 0 w 10906125"/>
              <a:gd name="connsiteY13" fmla="*/ 5162550 h 5162550"/>
              <a:gd name="connsiteX14" fmla="*/ 0 w 10906125"/>
              <a:gd name="connsiteY14" fmla="*/ 4695825 h 5162550"/>
              <a:gd name="connsiteX15" fmla="*/ 9525 w 10906125"/>
              <a:gd name="connsiteY15"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343650 w 10906125"/>
              <a:gd name="connsiteY5" fmla="*/ 895350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448425 w 10906125"/>
              <a:gd name="connsiteY5" fmla="*/ 1657350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743700 w 10906125"/>
              <a:gd name="connsiteY6" fmla="*/ 18478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457950 w 10906125"/>
              <a:gd name="connsiteY6" fmla="*/ 1524000 h 5162550"/>
              <a:gd name="connsiteX7" fmla="*/ 6743700 w 10906125"/>
              <a:gd name="connsiteY7" fmla="*/ 1847850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743700 w 10906125"/>
              <a:gd name="connsiteY7" fmla="*/ 1847850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7324725 w 10906125"/>
              <a:gd name="connsiteY8" fmla="*/ 1914525 h 5162550"/>
              <a:gd name="connsiteX9" fmla="*/ 8115300 w 10906125"/>
              <a:gd name="connsiteY9" fmla="*/ 885825 h 5162550"/>
              <a:gd name="connsiteX10" fmla="*/ 8115300 w 10906125"/>
              <a:gd name="connsiteY10" fmla="*/ 762000 h 5162550"/>
              <a:gd name="connsiteX11" fmla="*/ 10048875 w 10906125"/>
              <a:gd name="connsiteY11" fmla="*/ 762000 h 5162550"/>
              <a:gd name="connsiteX12" fmla="*/ 10048875 w 10906125"/>
              <a:gd name="connsiteY12" fmla="*/ 0 h 5162550"/>
              <a:gd name="connsiteX13" fmla="*/ 10906125 w 10906125"/>
              <a:gd name="connsiteY13" fmla="*/ 0 h 5162550"/>
              <a:gd name="connsiteX14" fmla="*/ 10906125 w 10906125"/>
              <a:gd name="connsiteY14" fmla="*/ 5162550 h 5162550"/>
              <a:gd name="connsiteX15" fmla="*/ 10810875 w 10906125"/>
              <a:gd name="connsiteY15" fmla="*/ 5162550 h 5162550"/>
              <a:gd name="connsiteX16" fmla="*/ 0 w 10906125"/>
              <a:gd name="connsiteY16" fmla="*/ 5162550 h 5162550"/>
              <a:gd name="connsiteX17" fmla="*/ 0 w 10906125"/>
              <a:gd name="connsiteY17" fmla="*/ 4695825 h 5162550"/>
              <a:gd name="connsiteX18" fmla="*/ 9525 w 10906125"/>
              <a:gd name="connsiteY18"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7286625 w 10906125"/>
              <a:gd name="connsiteY8" fmla="*/ 2581275 h 5162550"/>
              <a:gd name="connsiteX9" fmla="*/ 8115300 w 10906125"/>
              <a:gd name="connsiteY9" fmla="*/ 885825 h 5162550"/>
              <a:gd name="connsiteX10" fmla="*/ 8115300 w 10906125"/>
              <a:gd name="connsiteY10" fmla="*/ 762000 h 5162550"/>
              <a:gd name="connsiteX11" fmla="*/ 10048875 w 10906125"/>
              <a:gd name="connsiteY11" fmla="*/ 762000 h 5162550"/>
              <a:gd name="connsiteX12" fmla="*/ 10048875 w 10906125"/>
              <a:gd name="connsiteY12" fmla="*/ 0 h 5162550"/>
              <a:gd name="connsiteX13" fmla="*/ 10906125 w 10906125"/>
              <a:gd name="connsiteY13" fmla="*/ 0 h 5162550"/>
              <a:gd name="connsiteX14" fmla="*/ 10906125 w 10906125"/>
              <a:gd name="connsiteY14" fmla="*/ 5162550 h 5162550"/>
              <a:gd name="connsiteX15" fmla="*/ 10810875 w 10906125"/>
              <a:gd name="connsiteY15" fmla="*/ 5162550 h 5162550"/>
              <a:gd name="connsiteX16" fmla="*/ 0 w 10906125"/>
              <a:gd name="connsiteY16" fmla="*/ 5162550 h 5162550"/>
              <a:gd name="connsiteX17" fmla="*/ 0 w 10906125"/>
              <a:gd name="connsiteY17" fmla="*/ 4695825 h 5162550"/>
              <a:gd name="connsiteX18" fmla="*/ 9525 w 10906125"/>
              <a:gd name="connsiteY18" fmla="*/ 3829050 h 5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06125" h="5162550">
                <a:moveTo>
                  <a:pt x="9525" y="3829050"/>
                </a:moveTo>
                <a:lnTo>
                  <a:pt x="9525" y="1885950"/>
                </a:lnTo>
                <a:lnTo>
                  <a:pt x="1695450" y="1885950"/>
                </a:lnTo>
                <a:lnTo>
                  <a:pt x="2695575" y="885825"/>
                </a:lnTo>
                <a:cubicBezTo>
                  <a:pt x="2860675" y="885825"/>
                  <a:pt x="2630488" y="857250"/>
                  <a:pt x="3190875" y="885825"/>
                </a:cubicBezTo>
                <a:cubicBezTo>
                  <a:pt x="3751262" y="914400"/>
                  <a:pt x="5513388" y="950913"/>
                  <a:pt x="6057900" y="1057275"/>
                </a:cubicBezTo>
                <a:lnTo>
                  <a:pt x="6543675" y="1809750"/>
                </a:lnTo>
                <a:lnTo>
                  <a:pt x="6838950" y="2562225"/>
                </a:lnTo>
                <a:lnTo>
                  <a:pt x="7286625" y="2581275"/>
                </a:lnTo>
                <a:lnTo>
                  <a:pt x="8115300" y="885825"/>
                </a:lnTo>
                <a:lnTo>
                  <a:pt x="8115300" y="762000"/>
                </a:lnTo>
                <a:lnTo>
                  <a:pt x="10048875" y="762000"/>
                </a:lnTo>
                <a:lnTo>
                  <a:pt x="10048875" y="0"/>
                </a:lnTo>
                <a:lnTo>
                  <a:pt x="10906125" y="0"/>
                </a:lnTo>
                <a:lnTo>
                  <a:pt x="10906125" y="5162550"/>
                </a:lnTo>
                <a:lnTo>
                  <a:pt x="10810875" y="5162550"/>
                </a:lnTo>
                <a:lnTo>
                  <a:pt x="0" y="5162550"/>
                </a:lnTo>
                <a:lnTo>
                  <a:pt x="0" y="4695825"/>
                </a:lnTo>
                <a:lnTo>
                  <a:pt x="9525" y="3829050"/>
                </a:lnTo>
                <a:close/>
              </a:path>
            </a:pathLst>
          </a:cu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21959-A7A5-7144-BF32-790EC2C561DD}"/>
              </a:ext>
            </a:extLst>
          </p:cNvPr>
          <p:cNvSpPr txBox="1"/>
          <p:nvPr/>
        </p:nvSpPr>
        <p:spPr>
          <a:xfrm>
            <a:off x="10658475" y="914400"/>
            <a:ext cx="700833" cy="369332"/>
          </a:xfrm>
          <a:prstGeom prst="rect">
            <a:avLst/>
          </a:prstGeom>
          <a:noFill/>
        </p:spPr>
        <p:txBody>
          <a:bodyPr wrap="none" rtlCol="0">
            <a:spAutoFit/>
          </a:bodyPr>
          <a:lstStyle/>
          <a:p>
            <a:r>
              <a:rPr lang="en-US" dirty="0"/>
              <a:t>Same</a:t>
            </a:r>
          </a:p>
        </p:txBody>
      </p:sp>
    </p:spTree>
    <p:extLst>
      <p:ext uri="{BB962C8B-B14F-4D97-AF65-F5344CB8AC3E}">
        <p14:creationId xmlns:p14="http://schemas.microsoft.com/office/powerpoint/2010/main" val="598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C77C-D819-6C41-98C1-9CEF59DDD0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67903F-23B2-DF4C-8AE8-3E4263A3F3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CA5226-5444-B548-98A7-CD929944F0AB}"/>
              </a:ext>
            </a:extLst>
          </p:cNvPr>
          <p:cNvPicPr>
            <a:picLocks noChangeAspect="1"/>
          </p:cNvPicPr>
          <p:nvPr/>
        </p:nvPicPr>
        <p:blipFill rotWithShape="1">
          <a:blip r:embed="rId2"/>
          <a:srcRect r="42370" b="37074"/>
          <a:stretch/>
        </p:blipFill>
        <p:spPr>
          <a:xfrm>
            <a:off x="603249" y="260350"/>
            <a:ext cx="9236075" cy="5817708"/>
          </a:xfrm>
          <a:prstGeom prst="rect">
            <a:avLst/>
          </a:prstGeom>
        </p:spPr>
      </p:pic>
      <p:sp>
        <p:nvSpPr>
          <p:cNvPr id="5" name="TextBox 4">
            <a:extLst>
              <a:ext uri="{FF2B5EF4-FFF2-40B4-BE49-F238E27FC236}">
                <a16:creationId xmlns:a16="http://schemas.microsoft.com/office/drawing/2014/main" id="{A2A59A25-5069-4141-ADF6-47C7E37C360E}"/>
              </a:ext>
            </a:extLst>
          </p:cNvPr>
          <p:cNvSpPr txBox="1"/>
          <p:nvPr/>
        </p:nvSpPr>
        <p:spPr>
          <a:xfrm>
            <a:off x="1085850" y="1276350"/>
            <a:ext cx="2841740" cy="369332"/>
          </a:xfrm>
          <a:prstGeom prst="rect">
            <a:avLst/>
          </a:prstGeom>
          <a:noFill/>
        </p:spPr>
        <p:txBody>
          <a:bodyPr wrap="none" rtlCol="0">
            <a:spAutoFit/>
          </a:bodyPr>
          <a:lstStyle/>
          <a:p>
            <a:r>
              <a:rPr lang="en-US" dirty="0"/>
              <a:t>Distribution over vocabulary</a:t>
            </a:r>
          </a:p>
        </p:txBody>
      </p:sp>
    </p:spTree>
    <p:extLst>
      <p:ext uri="{BB962C8B-B14F-4D97-AF65-F5344CB8AC3E}">
        <p14:creationId xmlns:p14="http://schemas.microsoft.com/office/powerpoint/2010/main" val="1986682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FFF2A-70C0-E84F-95DF-682ADE5A1FDD}"/>
              </a:ext>
            </a:extLst>
          </p:cNvPr>
          <p:cNvPicPr>
            <a:picLocks noChangeAspect="1"/>
          </p:cNvPicPr>
          <p:nvPr/>
        </p:nvPicPr>
        <p:blipFill rotWithShape="1">
          <a:blip r:embed="rId2"/>
          <a:srcRect l="68815" t="10622" b="49399"/>
          <a:stretch/>
        </p:blipFill>
        <p:spPr>
          <a:xfrm>
            <a:off x="2457449" y="1466850"/>
            <a:ext cx="6581776" cy="4867708"/>
          </a:xfrm>
          <a:prstGeom prst="rect">
            <a:avLst/>
          </a:prstGeom>
        </p:spPr>
      </p:pic>
      <p:sp>
        <p:nvSpPr>
          <p:cNvPr id="5" name="TextBox 4">
            <a:extLst>
              <a:ext uri="{FF2B5EF4-FFF2-40B4-BE49-F238E27FC236}">
                <a16:creationId xmlns:a16="http://schemas.microsoft.com/office/drawing/2014/main" id="{A975DA92-49AB-274A-B35A-BE5A1AB3FF1B}"/>
              </a:ext>
            </a:extLst>
          </p:cNvPr>
          <p:cNvSpPr txBox="1"/>
          <p:nvPr/>
        </p:nvSpPr>
        <p:spPr>
          <a:xfrm>
            <a:off x="4933950" y="1466850"/>
            <a:ext cx="3627211" cy="369332"/>
          </a:xfrm>
          <a:prstGeom prst="rect">
            <a:avLst/>
          </a:prstGeom>
          <a:noFill/>
        </p:spPr>
        <p:txBody>
          <a:bodyPr wrap="none" rtlCol="0">
            <a:spAutoFit/>
          </a:bodyPr>
          <a:lstStyle/>
          <a:p>
            <a:r>
              <a:rPr lang="en-US" dirty="0"/>
              <a:t>Original Distribution over vocabulary</a:t>
            </a:r>
          </a:p>
        </p:txBody>
      </p:sp>
    </p:spTree>
    <p:extLst>
      <p:ext uri="{BB962C8B-B14F-4D97-AF65-F5344CB8AC3E}">
        <p14:creationId xmlns:p14="http://schemas.microsoft.com/office/powerpoint/2010/main" val="444800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BDD9D-60C6-AD4B-8A11-74BA57E9CBE8}"/>
              </a:ext>
            </a:extLst>
          </p:cNvPr>
          <p:cNvPicPr>
            <a:picLocks noChangeAspect="1"/>
          </p:cNvPicPr>
          <p:nvPr/>
        </p:nvPicPr>
        <p:blipFill>
          <a:blip r:embed="rId2"/>
          <a:stretch>
            <a:fillRect/>
          </a:stretch>
        </p:blipFill>
        <p:spPr>
          <a:xfrm>
            <a:off x="603250" y="260350"/>
            <a:ext cx="10985500" cy="6337300"/>
          </a:xfrm>
          <a:prstGeom prst="rect">
            <a:avLst/>
          </a:prstGeom>
        </p:spPr>
      </p:pic>
      <p:sp>
        <p:nvSpPr>
          <p:cNvPr id="3" name="Freeform 2">
            <a:extLst>
              <a:ext uri="{FF2B5EF4-FFF2-40B4-BE49-F238E27FC236}">
                <a16:creationId xmlns:a16="http://schemas.microsoft.com/office/drawing/2014/main" id="{31BC732F-B8D6-6440-A0F3-3CE139F92815}"/>
              </a:ext>
            </a:extLst>
          </p:cNvPr>
          <p:cNvSpPr/>
          <p:nvPr/>
        </p:nvSpPr>
        <p:spPr>
          <a:xfrm>
            <a:off x="2381250" y="95250"/>
            <a:ext cx="7877175" cy="3638550"/>
          </a:xfrm>
          <a:custGeom>
            <a:avLst/>
            <a:gdLst>
              <a:gd name="connsiteX0" fmla="*/ 9525 w 7877175"/>
              <a:gd name="connsiteY0" fmla="*/ 200025 h 3638550"/>
              <a:gd name="connsiteX1" fmla="*/ 9525 w 7877175"/>
              <a:gd name="connsiteY1" fmla="*/ 2962275 h 3638550"/>
              <a:gd name="connsiteX2" fmla="*/ 247650 w 7877175"/>
              <a:gd name="connsiteY2" fmla="*/ 2962275 h 3638550"/>
              <a:gd name="connsiteX3" fmla="*/ 4581525 w 7877175"/>
              <a:gd name="connsiteY3" fmla="*/ 2962275 h 3638550"/>
              <a:gd name="connsiteX4" fmla="*/ 4581525 w 7877175"/>
              <a:gd name="connsiteY4" fmla="*/ 3638550 h 3638550"/>
              <a:gd name="connsiteX5" fmla="*/ 7877175 w 7877175"/>
              <a:gd name="connsiteY5" fmla="*/ 3638550 h 3638550"/>
              <a:gd name="connsiteX6" fmla="*/ 7877175 w 7877175"/>
              <a:gd name="connsiteY6" fmla="*/ 3438525 h 3638550"/>
              <a:gd name="connsiteX7" fmla="*/ 7877175 w 7877175"/>
              <a:gd name="connsiteY7" fmla="*/ 0 h 3638550"/>
              <a:gd name="connsiteX8" fmla="*/ 7153275 w 7877175"/>
              <a:gd name="connsiteY8" fmla="*/ 0 h 3638550"/>
              <a:gd name="connsiteX9" fmla="*/ 0 w 7877175"/>
              <a:gd name="connsiteY9" fmla="*/ 0 h 3638550"/>
              <a:gd name="connsiteX10" fmla="*/ 0 w 7877175"/>
              <a:gd name="connsiteY10" fmla="*/ 95250 h 3638550"/>
              <a:gd name="connsiteX11" fmla="*/ 9525 w 7877175"/>
              <a:gd name="connsiteY11" fmla="*/ 200025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7175" h="3638550">
                <a:moveTo>
                  <a:pt x="9525" y="200025"/>
                </a:moveTo>
                <a:lnTo>
                  <a:pt x="9525" y="2962275"/>
                </a:lnTo>
                <a:lnTo>
                  <a:pt x="247650" y="2962275"/>
                </a:lnTo>
                <a:lnTo>
                  <a:pt x="4581525" y="2962275"/>
                </a:lnTo>
                <a:lnTo>
                  <a:pt x="4581525" y="3638550"/>
                </a:lnTo>
                <a:lnTo>
                  <a:pt x="7877175" y="3638550"/>
                </a:lnTo>
                <a:lnTo>
                  <a:pt x="7877175" y="3438525"/>
                </a:lnTo>
                <a:lnTo>
                  <a:pt x="7877175" y="0"/>
                </a:lnTo>
                <a:lnTo>
                  <a:pt x="7153275" y="0"/>
                </a:lnTo>
                <a:lnTo>
                  <a:pt x="0" y="0"/>
                </a:lnTo>
                <a:lnTo>
                  <a:pt x="0" y="95250"/>
                </a:lnTo>
                <a:lnTo>
                  <a:pt x="9525" y="200025"/>
                </a:lnTo>
                <a:close/>
              </a:path>
            </a:pathLst>
          </a:custGeom>
          <a:solidFill>
            <a:schemeClr val="accent1">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66FA16-C3C7-F947-AD5D-34178AC5BE10}"/>
              </a:ext>
            </a:extLst>
          </p:cNvPr>
          <p:cNvSpPr txBox="1"/>
          <p:nvPr/>
        </p:nvSpPr>
        <p:spPr>
          <a:xfrm>
            <a:off x="439052" y="590550"/>
            <a:ext cx="1942198" cy="646331"/>
          </a:xfrm>
          <a:prstGeom prst="rect">
            <a:avLst/>
          </a:prstGeom>
          <a:noFill/>
        </p:spPr>
        <p:txBody>
          <a:bodyPr wrap="none" rtlCol="0">
            <a:spAutoFit/>
          </a:bodyPr>
          <a:lstStyle/>
          <a:p>
            <a:r>
              <a:rPr lang="en-US" dirty="0"/>
              <a:t>How to combine</a:t>
            </a:r>
            <a:br>
              <a:rPr lang="en-US" dirty="0"/>
            </a:br>
            <a:r>
              <a:rPr lang="en-US" dirty="0"/>
              <a:t>those distributions</a:t>
            </a:r>
          </a:p>
        </p:txBody>
      </p:sp>
    </p:spTree>
    <p:extLst>
      <p:ext uri="{BB962C8B-B14F-4D97-AF65-F5344CB8AC3E}">
        <p14:creationId xmlns:p14="http://schemas.microsoft.com/office/powerpoint/2010/main" val="258504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EDEE-0008-C641-87DD-1183FBF2969B}"/>
              </a:ext>
            </a:extLst>
          </p:cNvPr>
          <p:cNvSpPr>
            <a:spLocks noGrp="1"/>
          </p:cNvSpPr>
          <p:nvPr>
            <p:ph type="title"/>
          </p:nvPr>
        </p:nvSpPr>
        <p:spPr/>
        <p:txBody>
          <a:bodyPr/>
          <a:lstStyle/>
          <a:p>
            <a:r>
              <a:rPr lang="en-US" dirty="0"/>
              <a:t>More Specifically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0C3AAC-85D7-3E4A-8ED9-182E7487BC4B}"/>
                  </a:ext>
                </a:extLst>
              </p:cNvPr>
              <p:cNvSpPr>
                <a:spLocks noGrp="1"/>
              </p:cNvSpPr>
              <p:nvPr>
                <p:ph idx="1"/>
              </p:nvPr>
            </p:nvSpPr>
            <p:spPr>
              <a:xfrm>
                <a:off x="533400" y="4987925"/>
                <a:ext cx="10515600" cy="4351338"/>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𝑔𝑒𝑛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𝑔𝑒𝑛</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c = context vector, s = decoder state,</a:t>
                </a:r>
                <a:br>
                  <a:rPr lang="en-US" dirty="0"/>
                </a:br>
                <a:r>
                  <a:rPr lang="en-US" dirty="0"/>
                  <a:t>x = decoder embedding, all W and b </a:t>
                </a:r>
                <a:br>
                  <a:rPr lang="en-US" dirty="0"/>
                </a:br>
                <a:r>
                  <a:rPr lang="en-US" dirty="0"/>
                  <a:t>are learned, </a:t>
                </a:r>
                <a:r>
                  <a:rPr lang="en-US" dirty="0" err="1"/>
                  <a:t>σ</a:t>
                </a:r>
                <a:r>
                  <a:rPr lang="en-US" dirty="0"/>
                  <a:t> is sigmoid function</a:t>
                </a:r>
              </a:p>
            </p:txBody>
          </p:sp>
        </mc:Choice>
        <mc:Fallback>
          <p:sp>
            <p:nvSpPr>
              <p:cNvPr id="3" name="Content Placeholder 2">
                <a:extLst>
                  <a:ext uri="{FF2B5EF4-FFF2-40B4-BE49-F238E27FC236}">
                    <a16:creationId xmlns:a16="http://schemas.microsoft.com/office/drawing/2014/main" id="{630C3AAC-85D7-3E4A-8ED9-182E7487BC4B}"/>
                  </a:ext>
                </a:extLst>
              </p:cNvPr>
              <p:cNvSpPr>
                <a:spLocks noGrp="1" noRot="1" noChangeAspect="1" noMove="1" noResize="1" noEditPoints="1" noAdjustHandles="1" noChangeArrowheads="1" noChangeShapeType="1" noTextEdit="1"/>
              </p:cNvSpPr>
              <p:nvPr>
                <p:ph idx="1"/>
              </p:nvPr>
            </p:nvSpPr>
            <p:spPr>
              <a:xfrm>
                <a:off x="533400" y="4987925"/>
                <a:ext cx="10515600" cy="4351338"/>
              </a:xfrm>
              <a:blipFill>
                <a:blip r:embed="rId2"/>
                <a:stretch>
                  <a:fillRect l="-965" t="-14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587C38-F77C-0848-BBC3-9E3868855179}"/>
              </a:ext>
            </a:extLst>
          </p:cNvPr>
          <p:cNvPicPr>
            <a:picLocks noChangeAspect="1"/>
          </p:cNvPicPr>
          <p:nvPr/>
        </p:nvPicPr>
        <p:blipFill rotWithShape="1">
          <a:blip r:embed="rId3"/>
          <a:srcRect l="26503" t="27005" r="8555" b="22345"/>
          <a:stretch/>
        </p:blipFill>
        <p:spPr>
          <a:xfrm>
            <a:off x="4314825" y="1690688"/>
            <a:ext cx="7134226" cy="3209925"/>
          </a:xfrm>
          <a:prstGeom prst="rect">
            <a:avLst/>
          </a:prstGeom>
        </p:spPr>
      </p:pic>
    </p:spTree>
    <p:extLst>
      <p:ext uri="{BB962C8B-B14F-4D97-AF65-F5344CB8AC3E}">
        <p14:creationId xmlns:p14="http://schemas.microsoft.com/office/powerpoint/2010/main" val="2087412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CEE3-704A-104F-B36C-878958132488}"/>
              </a:ext>
            </a:extLst>
          </p:cNvPr>
          <p:cNvSpPr>
            <a:spLocks noGrp="1"/>
          </p:cNvSpPr>
          <p:nvPr>
            <p:ph type="title"/>
          </p:nvPr>
        </p:nvSpPr>
        <p:spPr/>
        <p:txBody>
          <a:bodyPr/>
          <a:lstStyle/>
          <a:p>
            <a:r>
              <a:rPr lang="en-US" dirty="0"/>
              <a:t>That covers copying, what about repetition?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950DFC-EC9E-C842-BF6C-84E212563F43}"/>
                  </a:ext>
                </a:extLst>
              </p:cNvPr>
              <p:cNvSpPr>
                <a:spLocks noGrp="1"/>
              </p:cNvSpPr>
              <p:nvPr>
                <p:ph idx="1"/>
              </p:nvPr>
            </p:nvSpPr>
            <p:spPr/>
            <p:txBody>
              <a:bodyPr/>
              <a:lstStyle/>
              <a:p>
                <a:r>
                  <a:rPr lang="en-US" dirty="0"/>
                  <a:t>Idea: coverage vector</a:t>
                </a:r>
              </a:p>
              <a:p>
                <a:r>
                  <a:rPr lang="en-US" dirty="0"/>
                  <a:t>Sum up all attention distribution over time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r>
                          <a:rPr lang="en-US" b="0" i="1" smtClean="0">
                            <a:latin typeface="Cambria Math" panose="02040503050406030204" pitchFamily="18" charset="0"/>
                          </a:rPr>
                          <m:t>,</m:t>
                        </m:r>
                      </m:e>
                    </m:nary>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b="0" i="1" smtClean="0">
                                <a:latin typeface="Cambria Math" panose="02040503050406030204" pitchFamily="18" charset="0"/>
                              </a:rPr>
                              <m:t>2</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b="0" i="1" smtClean="0">
                                <a:latin typeface="Cambria Math" panose="02040503050406030204" pitchFamily="18" charset="0"/>
                              </a:rPr>
                              <m:t>]</m:t>
                            </m:r>
                          </m:e>
                        </m:nary>
                      </m:e>
                    </m:nary>
                  </m:oMath>
                </a14:m>
                <a:endParaRPr lang="en-US" dirty="0"/>
              </a:p>
              <a:p>
                <a:pPr lvl="1"/>
                <a:r>
                  <a:rPr lang="en-US" dirty="0"/>
                  <a:t>Intuition: words not attended to yet will have low values in those cells</a:t>
                </a:r>
              </a:p>
              <a:p>
                <a:r>
                  <a:rPr lang="en-US" dirty="0"/>
                  <a:t>Coverage vector included in attention prediction</a:t>
                </a:r>
              </a:p>
              <a:p>
                <a:r>
                  <a:rPr lang="en-US" dirty="0"/>
                  <a:t>Coverage also added to loss: </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m:t>
                                </m:r>
                              </m:sup>
                            </m:sSub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sub>
                          <m:sup/>
                          <m:e>
                            <m:r>
                              <m:rPr>
                                <m:nor/>
                              </m:rPr>
                              <a:rPr lang="en-US" b="0" i="0" smtClean="0">
                                <a:latin typeface="Cambria Math" panose="02040503050406030204" pitchFamily="18" charset="0"/>
                                <a:ea typeface="Cambria Math" panose="02040503050406030204" pitchFamily="18" charset="0"/>
                              </a:rPr>
                              <m:t>min</m:t>
                            </m:r>
                            <m:r>
                              <a:rPr lang="en-US" b="0" i="1" smtClean="0">
                                <a:latin typeface="Cambria Math" panose="02040503050406030204" pitchFamily="18" charset="0"/>
                                <a:ea typeface="Cambria Math" panose="02040503050406030204" pitchFamily="18" charset="0"/>
                              </a:rPr>
                              <m:t>(</m:t>
                            </m:r>
                          </m:e>
                        </m:nary>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sup>
                        </m:sSubSup>
                        <m:r>
                          <a:rPr lang="en-US" b="0" i="1" smtClean="0">
                            <a:latin typeface="Cambria Math" panose="02040503050406030204" pitchFamily="18" charset="0"/>
                            <a:ea typeface="Cambria Math" panose="02040503050406030204" pitchFamily="18" charset="0"/>
                          </a:rPr>
                          <m:t>)</m:t>
                        </m:r>
                      </m:e>
                    </m:func>
                  </m:oMath>
                </a14:m>
                <a:endParaRPr lang="en-US" b="0" dirty="0">
                  <a:ea typeface="Cambria Math" panose="02040503050406030204" pitchFamily="18" charset="0"/>
                </a:endParaRPr>
              </a:p>
              <a:p>
                <a:pPr lvl="1"/>
                <a:r>
                  <a:rPr lang="en-US" dirty="0"/>
                  <a:t>That will penalize if you covered a dimension and are still attending to it</a:t>
                </a:r>
              </a:p>
            </p:txBody>
          </p:sp>
        </mc:Choice>
        <mc:Fallback>
          <p:sp>
            <p:nvSpPr>
              <p:cNvPr id="3" name="Content Placeholder 2">
                <a:extLst>
                  <a:ext uri="{FF2B5EF4-FFF2-40B4-BE49-F238E27FC236}">
                    <a16:creationId xmlns:a16="http://schemas.microsoft.com/office/drawing/2014/main" id="{F6950DFC-EC9E-C842-BF6C-84E212563F43}"/>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393434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4CD8-158F-0047-82E2-59A394EA14E4}"/>
              </a:ext>
            </a:extLst>
          </p:cNvPr>
          <p:cNvSpPr>
            <a:spLocks noGrp="1"/>
          </p:cNvSpPr>
          <p:nvPr>
            <p:ph type="title"/>
          </p:nvPr>
        </p:nvSpPr>
        <p:spPr/>
        <p:txBody>
          <a:bodyPr/>
          <a:lstStyle/>
          <a:p>
            <a:r>
              <a:rPr lang="en-US" dirty="0"/>
              <a:t>Example</a:t>
            </a:r>
          </a:p>
        </p:txBody>
      </p:sp>
      <p:sp>
        <p:nvSpPr>
          <p:cNvPr id="5" name="TextBox 4">
            <a:extLst>
              <a:ext uri="{FF2B5EF4-FFF2-40B4-BE49-F238E27FC236}">
                <a16:creationId xmlns:a16="http://schemas.microsoft.com/office/drawing/2014/main" id="{FDDD88D6-BB95-F14A-8BB2-1976D414015B}"/>
              </a:ext>
            </a:extLst>
          </p:cNvPr>
          <p:cNvSpPr txBox="1"/>
          <p:nvPr/>
        </p:nvSpPr>
        <p:spPr>
          <a:xfrm>
            <a:off x="1962149" y="1267241"/>
            <a:ext cx="8810625" cy="5632311"/>
          </a:xfrm>
          <a:prstGeom prst="rect">
            <a:avLst/>
          </a:prstGeom>
          <a:noFill/>
        </p:spPr>
        <p:txBody>
          <a:bodyPr wrap="square" rtlCol="0">
            <a:spAutoFit/>
          </a:bodyPr>
          <a:lstStyle/>
          <a:p>
            <a:r>
              <a:rPr lang="en-US" dirty="0" err="1"/>
              <a:t>munster</a:t>
            </a:r>
            <a:r>
              <a:rPr lang="en-US" dirty="0"/>
              <a:t> have signed new </a:t>
            </a:r>
            <a:r>
              <a:rPr lang="en-US" dirty="0" err="1"/>
              <a:t>zealand</a:t>
            </a:r>
            <a:r>
              <a:rPr lang="en-US" dirty="0"/>
              <a:t> international </a:t>
            </a:r>
            <a:r>
              <a:rPr lang="en-US" dirty="0" err="1"/>
              <a:t>francis</a:t>
            </a:r>
            <a:r>
              <a:rPr lang="en-US" dirty="0"/>
              <a:t> </a:t>
            </a:r>
            <a:r>
              <a:rPr lang="en-US" dirty="0" err="1"/>
              <a:t>saili</a:t>
            </a:r>
            <a:r>
              <a:rPr lang="en-US" dirty="0"/>
              <a:t> on a two-year deal . utility back </a:t>
            </a:r>
            <a:r>
              <a:rPr lang="en-US" dirty="0" err="1"/>
              <a:t>saili</a:t>
            </a:r>
            <a:r>
              <a:rPr lang="en-US" dirty="0"/>
              <a:t> , who made his all blacks debut against </a:t>
            </a:r>
            <a:r>
              <a:rPr lang="en-US" dirty="0" err="1"/>
              <a:t>argentina</a:t>
            </a:r>
            <a:r>
              <a:rPr lang="en-US" dirty="0"/>
              <a:t> in 2013 , will move to the province later this year after the completion of his 2015 contractual commitments . the 24-year-old currently plays for </a:t>
            </a:r>
            <a:r>
              <a:rPr lang="en-US" dirty="0" err="1"/>
              <a:t>auckland</a:t>
            </a:r>
            <a:r>
              <a:rPr lang="en-US" dirty="0"/>
              <a:t>-based super rugby side the blues and was part of the new </a:t>
            </a:r>
            <a:r>
              <a:rPr lang="en-US" dirty="0" err="1"/>
              <a:t>zealand</a:t>
            </a:r>
            <a:r>
              <a:rPr lang="en-US" dirty="0"/>
              <a:t> under-20 side that won the junior world championship in </a:t>
            </a:r>
            <a:r>
              <a:rPr lang="en-US" dirty="0" err="1"/>
              <a:t>italy</a:t>
            </a:r>
            <a:r>
              <a:rPr lang="en-US" dirty="0"/>
              <a:t> in 2011 . </a:t>
            </a:r>
            <a:r>
              <a:rPr lang="en-US" dirty="0" err="1"/>
              <a:t>saili</a:t>
            </a:r>
            <a:r>
              <a:rPr lang="en-US" dirty="0"/>
              <a:t> 's signature is something of a coup for </a:t>
            </a:r>
            <a:r>
              <a:rPr lang="en-US" dirty="0" err="1"/>
              <a:t>munster</a:t>
            </a:r>
            <a:r>
              <a:rPr lang="en-US" dirty="0"/>
              <a:t> and head coach </a:t>
            </a:r>
            <a:r>
              <a:rPr lang="en-US" dirty="0" err="1"/>
              <a:t>anthony</a:t>
            </a:r>
            <a:r>
              <a:rPr lang="en-US" dirty="0"/>
              <a:t> </a:t>
            </a:r>
            <a:r>
              <a:rPr lang="en-US" dirty="0" err="1"/>
              <a:t>foley</a:t>
            </a:r>
            <a:r>
              <a:rPr lang="en-US" dirty="0"/>
              <a:t> believes he will be a great addition to their backline . </a:t>
            </a:r>
            <a:r>
              <a:rPr lang="en-US" dirty="0" err="1"/>
              <a:t>francis</a:t>
            </a:r>
            <a:r>
              <a:rPr lang="en-US" dirty="0"/>
              <a:t> </a:t>
            </a:r>
            <a:r>
              <a:rPr lang="en-US" dirty="0" err="1"/>
              <a:t>saili</a:t>
            </a:r>
            <a:r>
              <a:rPr lang="en-US" dirty="0"/>
              <a:t> has signed a two-year deal to join </a:t>
            </a:r>
            <a:r>
              <a:rPr lang="en-US" dirty="0" err="1"/>
              <a:t>munster</a:t>
            </a:r>
            <a:r>
              <a:rPr lang="en-US" dirty="0"/>
              <a:t> and will link up with them later this year . ' we are really pleased that </a:t>
            </a:r>
            <a:r>
              <a:rPr lang="en-US" dirty="0" err="1"/>
              <a:t>francis</a:t>
            </a:r>
            <a:r>
              <a:rPr lang="en-US" dirty="0"/>
              <a:t> has committed his future to the province , ' </a:t>
            </a:r>
            <a:r>
              <a:rPr lang="en-US" dirty="0" err="1"/>
              <a:t>foley</a:t>
            </a:r>
            <a:r>
              <a:rPr lang="en-US" dirty="0"/>
              <a:t> told </a:t>
            </a:r>
            <a:r>
              <a:rPr lang="en-US" dirty="0" err="1"/>
              <a:t>munster</a:t>
            </a:r>
            <a:r>
              <a:rPr lang="en-US" dirty="0"/>
              <a:t> 's official website . ' he is a talented </a:t>
            </a:r>
            <a:r>
              <a:rPr lang="en-US" dirty="0" err="1"/>
              <a:t>centre</a:t>
            </a:r>
            <a:r>
              <a:rPr lang="en-US" dirty="0"/>
              <a:t> with an impressive skill-set and he possesses the physical attributes to excel in the northern hemisphere . ' </a:t>
            </a:r>
            <a:r>
              <a:rPr lang="en-US" dirty="0" err="1"/>
              <a:t>i</a:t>
            </a:r>
            <a:r>
              <a:rPr lang="en-US" dirty="0"/>
              <a:t> believe he will be a great addition to our backline and we look forward to welcoming him to </a:t>
            </a:r>
            <a:r>
              <a:rPr lang="en-US" dirty="0" err="1"/>
              <a:t>munster</a:t>
            </a:r>
            <a:r>
              <a:rPr lang="en-US" dirty="0"/>
              <a:t> . ' </a:t>
            </a:r>
            <a:r>
              <a:rPr lang="en-US" dirty="0" err="1"/>
              <a:t>saili</a:t>
            </a:r>
            <a:r>
              <a:rPr lang="en-US" dirty="0"/>
              <a:t> has been capped twice by new </a:t>
            </a:r>
            <a:r>
              <a:rPr lang="en-US" dirty="0" err="1"/>
              <a:t>zealand</a:t>
            </a:r>
            <a:r>
              <a:rPr lang="en-US" dirty="0"/>
              <a:t> and was part of the under 20 side that won the junior championship in 2011 . </a:t>
            </a:r>
            <a:r>
              <a:rPr lang="en-US" dirty="0" err="1"/>
              <a:t>saili</a:t>
            </a:r>
            <a:r>
              <a:rPr lang="en-US" dirty="0"/>
              <a:t> , who joins all black team-mates </a:t>
            </a:r>
            <a:r>
              <a:rPr lang="en-US" dirty="0" err="1"/>
              <a:t>dan</a:t>
            </a:r>
            <a:r>
              <a:rPr lang="en-US" dirty="0"/>
              <a:t> carter , </a:t>
            </a:r>
            <a:r>
              <a:rPr lang="en-US" dirty="0" err="1"/>
              <a:t>ma'a</a:t>
            </a:r>
            <a:r>
              <a:rPr lang="en-US" dirty="0"/>
              <a:t> </a:t>
            </a:r>
            <a:r>
              <a:rPr lang="en-US" dirty="0" err="1"/>
              <a:t>nonu</a:t>
            </a:r>
            <a:r>
              <a:rPr lang="en-US" dirty="0"/>
              <a:t> , </a:t>
            </a:r>
            <a:r>
              <a:rPr lang="en-US" dirty="0" err="1"/>
              <a:t>conrad</a:t>
            </a:r>
            <a:r>
              <a:rPr lang="en-US" dirty="0"/>
              <a:t> smith and </a:t>
            </a:r>
            <a:r>
              <a:rPr lang="en-US" dirty="0" err="1"/>
              <a:t>charles</a:t>
            </a:r>
            <a:r>
              <a:rPr lang="en-US" dirty="0"/>
              <a:t> </a:t>
            </a:r>
            <a:r>
              <a:rPr lang="en-US" dirty="0" err="1"/>
              <a:t>piutau</a:t>
            </a:r>
            <a:r>
              <a:rPr lang="en-US" dirty="0"/>
              <a:t> in agreeing to ply his trade in the northern hemisphere , is looking forward to a fresh challenge . he said : ' </a:t>
            </a:r>
            <a:r>
              <a:rPr lang="en-US" dirty="0" err="1"/>
              <a:t>i</a:t>
            </a:r>
            <a:r>
              <a:rPr lang="en-US" dirty="0"/>
              <a:t> believe this is a fantastic opportunity for me and </a:t>
            </a:r>
            <a:r>
              <a:rPr lang="en-US" dirty="0" err="1"/>
              <a:t>i</a:t>
            </a:r>
            <a:r>
              <a:rPr lang="en-US" dirty="0"/>
              <a:t> am fortunate to move to a club held in such high regard , with values and traditions </a:t>
            </a:r>
            <a:r>
              <a:rPr lang="en-US" dirty="0" err="1"/>
              <a:t>i</a:t>
            </a:r>
            <a:r>
              <a:rPr lang="en-US" dirty="0"/>
              <a:t> can relate to from my time here in the blues . ' this experience will stand to me as a player and </a:t>
            </a:r>
            <a:r>
              <a:rPr lang="en-US" dirty="0" err="1"/>
              <a:t>i</a:t>
            </a:r>
            <a:r>
              <a:rPr lang="en-US" dirty="0"/>
              <a:t> believe </a:t>
            </a:r>
            <a:r>
              <a:rPr lang="en-US" dirty="0" err="1"/>
              <a:t>i</a:t>
            </a:r>
            <a:r>
              <a:rPr lang="en-US" dirty="0"/>
              <a:t> can continue to improve and grow within the </a:t>
            </a:r>
            <a:r>
              <a:rPr lang="en-US" dirty="0" err="1"/>
              <a:t>munster</a:t>
            </a:r>
            <a:r>
              <a:rPr lang="en-US" dirty="0"/>
              <a:t> set-up . ' as difficult as it is to leave the blues </a:t>
            </a:r>
            <a:r>
              <a:rPr lang="en-US" dirty="0" err="1"/>
              <a:t>i</a:t>
            </a:r>
            <a:r>
              <a:rPr lang="en-US" dirty="0"/>
              <a:t> look forward to the exciting challenge ahead . '</a:t>
            </a:r>
          </a:p>
        </p:txBody>
      </p:sp>
    </p:spTree>
    <p:extLst>
      <p:ext uri="{BB962C8B-B14F-4D97-AF65-F5344CB8AC3E}">
        <p14:creationId xmlns:p14="http://schemas.microsoft.com/office/powerpoint/2010/main" val="2420888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0DADDF-3C87-914C-BBF1-530469161E30}"/>
              </a:ext>
            </a:extLst>
          </p:cNvPr>
          <p:cNvGrpSpPr/>
          <p:nvPr/>
        </p:nvGrpSpPr>
        <p:grpSpPr>
          <a:xfrm>
            <a:off x="561974" y="295275"/>
            <a:ext cx="10325101" cy="1015663"/>
            <a:chOff x="561974" y="295275"/>
            <a:chExt cx="10325101" cy="1015663"/>
          </a:xfrm>
        </p:grpSpPr>
        <p:sp>
          <p:nvSpPr>
            <p:cNvPr id="4" name="TextBox 3">
              <a:extLst>
                <a:ext uri="{FF2B5EF4-FFF2-40B4-BE49-F238E27FC236}">
                  <a16:creationId xmlns:a16="http://schemas.microsoft.com/office/drawing/2014/main" id="{2F486EB9-8938-AB4A-B2A1-F5B281002465}"/>
                </a:ext>
              </a:extLst>
            </p:cNvPr>
            <p:cNvSpPr txBox="1"/>
            <p:nvPr/>
          </p:nvSpPr>
          <p:spPr>
            <a:xfrm>
              <a:off x="1762125" y="295275"/>
              <a:ext cx="2056076" cy="369332"/>
            </a:xfrm>
            <a:prstGeom prst="rect">
              <a:avLst/>
            </a:prstGeom>
            <a:noFill/>
          </p:spPr>
          <p:txBody>
            <a:bodyPr wrap="none" rtlCol="0">
              <a:spAutoFit/>
            </a:bodyPr>
            <a:lstStyle/>
            <a:p>
              <a:r>
                <a:rPr lang="en-US" dirty="0"/>
                <a:t>Reference summary</a:t>
              </a:r>
            </a:p>
          </p:txBody>
        </p:sp>
        <p:sp>
          <p:nvSpPr>
            <p:cNvPr id="5" name="TextBox 4">
              <a:extLst>
                <a:ext uri="{FF2B5EF4-FFF2-40B4-BE49-F238E27FC236}">
                  <a16:creationId xmlns:a16="http://schemas.microsoft.com/office/drawing/2014/main" id="{50518228-893D-574E-BFC7-4CE0C8A83471}"/>
                </a:ext>
              </a:extLst>
            </p:cNvPr>
            <p:cNvSpPr txBox="1"/>
            <p:nvPr/>
          </p:nvSpPr>
          <p:spPr>
            <a:xfrm>
              <a:off x="561974" y="664607"/>
              <a:ext cx="10325101" cy="646331"/>
            </a:xfrm>
            <a:prstGeom prst="rect">
              <a:avLst/>
            </a:prstGeom>
            <a:noFill/>
          </p:spPr>
          <p:txBody>
            <a:bodyPr wrap="square" rtlCol="0">
              <a:spAutoFit/>
            </a:bodyPr>
            <a:lstStyle/>
            <a:p>
              <a:r>
                <a:rPr lang="en-US" dirty="0"/>
                <a:t>utility back </a:t>
              </a:r>
              <a:r>
                <a:rPr lang="en-US" dirty="0" err="1"/>
                <a:t>francis</a:t>
              </a:r>
              <a:r>
                <a:rPr lang="en-US" dirty="0"/>
                <a:t> </a:t>
              </a:r>
              <a:r>
                <a:rPr lang="en-US" dirty="0" err="1"/>
                <a:t>saili</a:t>
              </a:r>
              <a:r>
                <a:rPr lang="en-US" dirty="0"/>
                <a:t> will join up with </a:t>
              </a:r>
              <a:r>
                <a:rPr lang="en-US" dirty="0" err="1"/>
                <a:t>munster</a:t>
              </a:r>
              <a:r>
                <a:rPr lang="en-US" dirty="0"/>
                <a:t> later this year . the new </a:t>
              </a:r>
              <a:r>
                <a:rPr lang="en-US" dirty="0" err="1"/>
                <a:t>zealand</a:t>
              </a:r>
              <a:r>
                <a:rPr lang="en-US" dirty="0"/>
                <a:t> international has signed a two-year contract . </a:t>
              </a:r>
              <a:r>
                <a:rPr lang="en-US" dirty="0" err="1"/>
                <a:t>saili</a:t>
              </a:r>
              <a:r>
                <a:rPr lang="en-US" dirty="0"/>
                <a:t> made his debut for the all blacks against </a:t>
              </a:r>
              <a:r>
                <a:rPr lang="en-US" dirty="0" err="1"/>
                <a:t>argentina</a:t>
              </a:r>
              <a:r>
                <a:rPr lang="en-US" dirty="0"/>
                <a:t> in 2013 .</a:t>
              </a:r>
            </a:p>
          </p:txBody>
        </p:sp>
      </p:grpSp>
      <p:grpSp>
        <p:nvGrpSpPr>
          <p:cNvPr id="9" name="Group 8">
            <a:extLst>
              <a:ext uri="{FF2B5EF4-FFF2-40B4-BE49-F238E27FC236}">
                <a16:creationId xmlns:a16="http://schemas.microsoft.com/office/drawing/2014/main" id="{EEEB9F8F-A0D8-6C49-B171-6BE11F43CA13}"/>
              </a:ext>
            </a:extLst>
          </p:cNvPr>
          <p:cNvGrpSpPr/>
          <p:nvPr/>
        </p:nvGrpSpPr>
        <p:grpSpPr>
          <a:xfrm>
            <a:off x="514608" y="1569987"/>
            <a:ext cx="10143867" cy="1371005"/>
            <a:chOff x="514608" y="2047875"/>
            <a:chExt cx="10143867" cy="1371005"/>
          </a:xfrm>
        </p:grpSpPr>
        <p:sp>
          <p:nvSpPr>
            <p:cNvPr id="6" name="TextBox 5">
              <a:extLst>
                <a:ext uri="{FF2B5EF4-FFF2-40B4-BE49-F238E27FC236}">
                  <a16:creationId xmlns:a16="http://schemas.microsoft.com/office/drawing/2014/main" id="{9211B923-FEC9-8E48-8023-2972022921BF}"/>
                </a:ext>
              </a:extLst>
            </p:cNvPr>
            <p:cNvSpPr txBox="1"/>
            <p:nvPr/>
          </p:nvSpPr>
          <p:spPr>
            <a:xfrm>
              <a:off x="514608" y="2495550"/>
              <a:ext cx="10143867" cy="923330"/>
            </a:xfrm>
            <a:prstGeom prst="rect">
              <a:avLst/>
            </a:prstGeom>
            <a:noFill/>
          </p:spPr>
          <p:txBody>
            <a:bodyPr wrap="square" rtlCol="0">
              <a:spAutoFit/>
            </a:bodyPr>
            <a:lstStyle/>
            <a:p>
              <a:r>
                <a:rPr lang="en-US" dirty="0" err="1"/>
                <a:t>dutch</a:t>
              </a:r>
              <a:r>
                <a:rPr lang="en-US" dirty="0"/>
                <a:t> international </a:t>
              </a:r>
              <a:r>
                <a:rPr lang="en-US" dirty="0" err="1"/>
                <a:t>francis</a:t>
              </a:r>
              <a:r>
                <a:rPr lang="en-US" dirty="0"/>
                <a:t> [UNK] has signed a two-year deal to join </a:t>
              </a:r>
              <a:r>
                <a:rPr lang="en-US" dirty="0" err="1"/>
                <a:t>irish</a:t>
              </a:r>
              <a:r>
                <a:rPr lang="en-US" dirty="0"/>
                <a:t> [UNK] super rugby side the blues . [UNK] 's signature is something of a coup for </a:t>
              </a:r>
              <a:r>
                <a:rPr lang="en-US" dirty="0" err="1"/>
                <a:t>munster</a:t>
              </a:r>
              <a:r>
                <a:rPr lang="en-US" dirty="0"/>
                <a:t> and his head coach </a:t>
              </a:r>
              <a:r>
                <a:rPr lang="en-US" dirty="0" err="1"/>
                <a:t>anthony</a:t>
              </a:r>
              <a:r>
                <a:rPr lang="en-US" dirty="0"/>
                <a:t> </a:t>
              </a:r>
              <a:r>
                <a:rPr lang="en-US" dirty="0" err="1"/>
                <a:t>foley</a:t>
              </a:r>
              <a:r>
                <a:rPr lang="en-US" dirty="0"/>
                <a:t> believes he will be a great addition to their respective prospects . [UNK] has been capped twice by new </a:t>
              </a:r>
              <a:r>
                <a:rPr lang="en-US" dirty="0" err="1"/>
                <a:t>zealand</a:t>
              </a:r>
              <a:r>
                <a:rPr lang="en-US" dirty="0"/>
                <a:t> .</a:t>
              </a:r>
            </a:p>
          </p:txBody>
        </p:sp>
        <p:sp>
          <p:nvSpPr>
            <p:cNvPr id="7" name="TextBox 6">
              <a:extLst>
                <a:ext uri="{FF2B5EF4-FFF2-40B4-BE49-F238E27FC236}">
                  <a16:creationId xmlns:a16="http://schemas.microsoft.com/office/drawing/2014/main" id="{C9F17648-577D-0545-8244-BC66E1093565}"/>
                </a:ext>
              </a:extLst>
            </p:cNvPr>
            <p:cNvSpPr txBox="1"/>
            <p:nvPr/>
          </p:nvSpPr>
          <p:spPr>
            <a:xfrm>
              <a:off x="1762125" y="2047875"/>
              <a:ext cx="1845377" cy="369332"/>
            </a:xfrm>
            <a:prstGeom prst="rect">
              <a:avLst/>
            </a:prstGeom>
            <a:noFill/>
          </p:spPr>
          <p:txBody>
            <a:bodyPr wrap="none" rtlCol="0">
              <a:spAutoFit/>
            </a:bodyPr>
            <a:lstStyle/>
            <a:p>
              <a:r>
                <a:rPr lang="en-US" dirty="0"/>
                <a:t>Baseline seq2seq </a:t>
              </a:r>
            </a:p>
          </p:txBody>
        </p:sp>
      </p:grpSp>
      <p:grpSp>
        <p:nvGrpSpPr>
          <p:cNvPr id="14" name="Group 13">
            <a:extLst>
              <a:ext uri="{FF2B5EF4-FFF2-40B4-BE49-F238E27FC236}">
                <a16:creationId xmlns:a16="http://schemas.microsoft.com/office/drawing/2014/main" id="{56F85BE2-78CC-7941-B00A-42E3545BF7B9}"/>
              </a:ext>
            </a:extLst>
          </p:cNvPr>
          <p:cNvGrpSpPr/>
          <p:nvPr/>
        </p:nvGrpSpPr>
        <p:grpSpPr>
          <a:xfrm>
            <a:off x="595810" y="3450832"/>
            <a:ext cx="9976939" cy="978158"/>
            <a:chOff x="561973" y="3920609"/>
            <a:chExt cx="9976939" cy="978158"/>
          </a:xfrm>
        </p:grpSpPr>
        <p:sp>
          <p:nvSpPr>
            <p:cNvPr id="8" name="Rectangle 7">
              <a:extLst>
                <a:ext uri="{FF2B5EF4-FFF2-40B4-BE49-F238E27FC236}">
                  <a16:creationId xmlns:a16="http://schemas.microsoft.com/office/drawing/2014/main" id="{687461C4-C81C-4E4B-A8E2-693EB700B891}"/>
                </a:ext>
              </a:extLst>
            </p:cNvPr>
            <p:cNvSpPr/>
            <p:nvPr/>
          </p:nvSpPr>
          <p:spPr>
            <a:xfrm>
              <a:off x="561973" y="4252436"/>
              <a:ext cx="9976939" cy="646331"/>
            </a:xfrm>
            <a:prstGeom prst="rect">
              <a:avLst/>
            </a:prstGeom>
          </p:spPr>
          <p:txBody>
            <a:bodyPr wrap="square">
              <a:spAutoFit/>
            </a:bodyPr>
            <a:lstStyle/>
            <a:p>
              <a:r>
                <a:rPr lang="en-US" dirty="0"/>
                <a:t>new </a:t>
              </a:r>
              <a:r>
                <a:rPr lang="en-US" dirty="0" err="1"/>
                <a:t>zealand</a:t>
              </a:r>
              <a:r>
                <a:rPr lang="en-US" dirty="0"/>
                <a:t> international </a:t>
              </a:r>
              <a:r>
                <a:rPr lang="en-US" dirty="0" err="1"/>
                <a:t>francis</a:t>
              </a:r>
              <a:r>
                <a:rPr lang="en-US" dirty="0"/>
                <a:t> </a:t>
              </a:r>
              <a:r>
                <a:rPr lang="en-US" dirty="0" err="1"/>
                <a:t>saili</a:t>
              </a:r>
              <a:r>
                <a:rPr lang="en-US" dirty="0"/>
                <a:t> will move to the province later this year . utility back </a:t>
              </a:r>
              <a:r>
                <a:rPr lang="en-US" dirty="0" err="1"/>
                <a:t>saili</a:t>
              </a:r>
              <a:r>
                <a:rPr lang="en-US" dirty="0"/>
                <a:t> made his all blacks debut against </a:t>
              </a:r>
              <a:r>
                <a:rPr lang="en-US" dirty="0" err="1"/>
                <a:t>argentina</a:t>
              </a:r>
              <a:r>
                <a:rPr lang="en-US" dirty="0"/>
                <a:t> in 2013 . utility back </a:t>
              </a:r>
              <a:r>
                <a:rPr lang="en-US" dirty="0" err="1"/>
                <a:t>saili</a:t>
              </a:r>
              <a:r>
                <a:rPr lang="en-US" dirty="0"/>
                <a:t> will move to the province later this year .</a:t>
              </a:r>
            </a:p>
          </p:txBody>
        </p:sp>
        <p:sp>
          <p:nvSpPr>
            <p:cNvPr id="11" name="TextBox 10">
              <a:extLst>
                <a:ext uri="{FF2B5EF4-FFF2-40B4-BE49-F238E27FC236}">
                  <a16:creationId xmlns:a16="http://schemas.microsoft.com/office/drawing/2014/main" id="{681CEB3C-8CB2-6344-8A92-04297A7CE15C}"/>
                </a:ext>
              </a:extLst>
            </p:cNvPr>
            <p:cNvSpPr txBox="1"/>
            <p:nvPr/>
          </p:nvSpPr>
          <p:spPr>
            <a:xfrm>
              <a:off x="1810375" y="3920609"/>
              <a:ext cx="1959575" cy="369332"/>
            </a:xfrm>
            <a:prstGeom prst="rect">
              <a:avLst/>
            </a:prstGeom>
            <a:noFill/>
          </p:spPr>
          <p:txBody>
            <a:bodyPr wrap="none" rtlCol="0">
              <a:spAutoFit/>
            </a:bodyPr>
            <a:lstStyle/>
            <a:p>
              <a:r>
                <a:rPr lang="en-US" dirty="0"/>
                <a:t>+pointer generator</a:t>
              </a:r>
            </a:p>
          </p:txBody>
        </p:sp>
      </p:grpSp>
      <p:sp>
        <p:nvSpPr>
          <p:cNvPr id="13" name="Rectangle 12">
            <a:extLst>
              <a:ext uri="{FF2B5EF4-FFF2-40B4-BE49-F238E27FC236}">
                <a16:creationId xmlns:a16="http://schemas.microsoft.com/office/drawing/2014/main" id="{D28D2981-DBA2-0849-AA94-DC1011A13048}"/>
              </a:ext>
            </a:extLst>
          </p:cNvPr>
          <p:cNvSpPr/>
          <p:nvPr/>
        </p:nvSpPr>
        <p:spPr>
          <a:xfrm>
            <a:off x="595810" y="5270657"/>
            <a:ext cx="9976939" cy="923330"/>
          </a:xfrm>
          <a:prstGeom prst="rect">
            <a:avLst/>
          </a:prstGeom>
        </p:spPr>
        <p:txBody>
          <a:bodyPr wrap="square">
            <a:spAutoFit/>
          </a:bodyPr>
          <a:lstStyle/>
          <a:p>
            <a:r>
              <a:rPr lang="en-US" dirty="0" err="1"/>
              <a:t>francis</a:t>
            </a:r>
            <a:r>
              <a:rPr lang="en-US" dirty="0"/>
              <a:t> </a:t>
            </a:r>
            <a:r>
              <a:rPr lang="en-US" dirty="0" err="1"/>
              <a:t>saili</a:t>
            </a:r>
            <a:r>
              <a:rPr lang="en-US" dirty="0"/>
              <a:t> has signed a two-year deal to join </a:t>
            </a:r>
            <a:r>
              <a:rPr lang="en-US" dirty="0" err="1"/>
              <a:t>munster</a:t>
            </a:r>
            <a:r>
              <a:rPr lang="en-US" dirty="0"/>
              <a:t> later this year . the 24-year-old was part of the new </a:t>
            </a:r>
            <a:r>
              <a:rPr lang="en-US" dirty="0" err="1"/>
              <a:t>zealand</a:t>
            </a:r>
            <a:r>
              <a:rPr lang="en-US" dirty="0"/>
              <a:t> under-20 side that won the junior world championship in </a:t>
            </a:r>
            <a:r>
              <a:rPr lang="en-US" dirty="0" err="1"/>
              <a:t>italy</a:t>
            </a:r>
            <a:r>
              <a:rPr lang="en-US" dirty="0"/>
              <a:t> in 2011 .</a:t>
            </a:r>
          </a:p>
          <a:p>
            <a:r>
              <a:rPr lang="en-US" dirty="0" err="1"/>
              <a:t>saili</a:t>
            </a:r>
            <a:r>
              <a:rPr lang="en-US" dirty="0"/>
              <a:t> 's signature is something of a coup for </a:t>
            </a:r>
            <a:r>
              <a:rPr lang="en-US" dirty="0" err="1"/>
              <a:t>munster</a:t>
            </a:r>
            <a:r>
              <a:rPr lang="en-US" dirty="0"/>
              <a:t> and head coach </a:t>
            </a:r>
            <a:r>
              <a:rPr lang="en-US" dirty="0" err="1"/>
              <a:t>anthony</a:t>
            </a:r>
            <a:r>
              <a:rPr lang="en-US" dirty="0"/>
              <a:t> </a:t>
            </a:r>
            <a:r>
              <a:rPr lang="en-US" dirty="0" err="1"/>
              <a:t>foley</a:t>
            </a:r>
            <a:r>
              <a:rPr lang="en-US" dirty="0"/>
              <a:t> .</a:t>
            </a:r>
          </a:p>
        </p:txBody>
      </p:sp>
      <p:sp>
        <p:nvSpPr>
          <p:cNvPr id="15" name="TextBox 14">
            <a:extLst>
              <a:ext uri="{FF2B5EF4-FFF2-40B4-BE49-F238E27FC236}">
                <a16:creationId xmlns:a16="http://schemas.microsoft.com/office/drawing/2014/main" id="{423FB4A2-0C0A-784D-A86D-6B5A0F5490F0}"/>
              </a:ext>
            </a:extLst>
          </p:cNvPr>
          <p:cNvSpPr txBox="1"/>
          <p:nvPr/>
        </p:nvSpPr>
        <p:spPr>
          <a:xfrm>
            <a:off x="1820898" y="4982988"/>
            <a:ext cx="3023328" cy="369332"/>
          </a:xfrm>
          <a:prstGeom prst="rect">
            <a:avLst/>
          </a:prstGeom>
          <a:noFill/>
        </p:spPr>
        <p:txBody>
          <a:bodyPr wrap="none" rtlCol="0">
            <a:spAutoFit/>
          </a:bodyPr>
          <a:lstStyle/>
          <a:p>
            <a:r>
              <a:rPr lang="en-US" dirty="0"/>
              <a:t>+pointer generator + coverage</a:t>
            </a:r>
          </a:p>
        </p:txBody>
      </p:sp>
    </p:spTree>
    <p:extLst>
      <p:ext uri="{BB962C8B-B14F-4D97-AF65-F5344CB8AC3E}">
        <p14:creationId xmlns:p14="http://schemas.microsoft.com/office/powerpoint/2010/main" val="347771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5C22-574A-FA43-8A4A-045EB1C9EFC6}"/>
              </a:ext>
            </a:extLst>
          </p:cNvPr>
          <p:cNvSpPr>
            <a:spLocks noGrp="1"/>
          </p:cNvSpPr>
          <p:nvPr>
            <p:ph type="title"/>
          </p:nvPr>
        </p:nvSpPr>
        <p:spPr/>
        <p:txBody>
          <a:bodyPr/>
          <a:lstStyle/>
          <a:p>
            <a:r>
              <a:rPr lang="en-US" dirty="0"/>
              <a:t>Input: LA Times Article</a:t>
            </a:r>
          </a:p>
        </p:txBody>
      </p:sp>
      <p:sp>
        <p:nvSpPr>
          <p:cNvPr id="4" name="Rectangle 3">
            <a:extLst>
              <a:ext uri="{FF2B5EF4-FFF2-40B4-BE49-F238E27FC236}">
                <a16:creationId xmlns:a16="http://schemas.microsoft.com/office/drawing/2014/main" id="{D76DFFB3-4858-2249-ACAA-6EB0F5A84818}"/>
              </a:ext>
            </a:extLst>
          </p:cNvPr>
          <p:cNvSpPr/>
          <p:nvPr/>
        </p:nvSpPr>
        <p:spPr>
          <a:xfrm>
            <a:off x="138545" y="6112271"/>
            <a:ext cx="6096000" cy="646331"/>
          </a:xfrm>
          <a:prstGeom prst="rect">
            <a:avLst/>
          </a:prstGeom>
        </p:spPr>
        <p:txBody>
          <a:bodyPr>
            <a:spAutoFit/>
          </a:bodyPr>
          <a:lstStyle/>
          <a:p>
            <a:r>
              <a:rPr lang="en-US" dirty="0"/>
              <a:t>http://</a:t>
            </a:r>
            <a:r>
              <a:rPr lang="en-US" dirty="0" err="1"/>
              <a:t>www.latimes.com</a:t>
            </a:r>
            <a:r>
              <a:rPr lang="en-US" dirty="0"/>
              <a:t>/politics/la-me-pol-california-election-house-20181106-story.html</a:t>
            </a:r>
          </a:p>
        </p:txBody>
      </p:sp>
      <p:pic>
        <p:nvPicPr>
          <p:cNvPr id="5" name="Picture 4">
            <a:extLst>
              <a:ext uri="{FF2B5EF4-FFF2-40B4-BE49-F238E27FC236}">
                <a16:creationId xmlns:a16="http://schemas.microsoft.com/office/drawing/2014/main" id="{2564BED3-2177-4E40-BC96-B72FBC7E6774}"/>
              </a:ext>
            </a:extLst>
          </p:cNvPr>
          <p:cNvPicPr>
            <a:picLocks noChangeAspect="1"/>
          </p:cNvPicPr>
          <p:nvPr/>
        </p:nvPicPr>
        <p:blipFill>
          <a:blip r:embed="rId2"/>
          <a:stretch>
            <a:fillRect/>
          </a:stretch>
        </p:blipFill>
        <p:spPr>
          <a:xfrm>
            <a:off x="1205345" y="1305573"/>
            <a:ext cx="7010400" cy="770230"/>
          </a:xfrm>
          <a:prstGeom prst="rect">
            <a:avLst/>
          </a:prstGeom>
        </p:spPr>
      </p:pic>
      <p:pic>
        <p:nvPicPr>
          <p:cNvPr id="6" name="Picture 5">
            <a:extLst>
              <a:ext uri="{FF2B5EF4-FFF2-40B4-BE49-F238E27FC236}">
                <a16:creationId xmlns:a16="http://schemas.microsoft.com/office/drawing/2014/main" id="{A4E49373-ED6F-9B4E-A945-83945FC3A899}"/>
              </a:ext>
            </a:extLst>
          </p:cNvPr>
          <p:cNvPicPr>
            <a:picLocks noChangeAspect="1"/>
          </p:cNvPicPr>
          <p:nvPr/>
        </p:nvPicPr>
        <p:blipFill>
          <a:blip r:embed="rId3"/>
          <a:stretch>
            <a:fillRect/>
          </a:stretch>
        </p:blipFill>
        <p:spPr>
          <a:xfrm>
            <a:off x="1785504" y="2075565"/>
            <a:ext cx="7201700" cy="1825914"/>
          </a:xfrm>
          <a:prstGeom prst="rect">
            <a:avLst/>
          </a:prstGeom>
        </p:spPr>
      </p:pic>
      <p:pic>
        <p:nvPicPr>
          <p:cNvPr id="7" name="Picture 6">
            <a:extLst>
              <a:ext uri="{FF2B5EF4-FFF2-40B4-BE49-F238E27FC236}">
                <a16:creationId xmlns:a16="http://schemas.microsoft.com/office/drawing/2014/main" id="{671CDC70-386B-A449-AEF3-B66C0794CB9B}"/>
              </a:ext>
            </a:extLst>
          </p:cNvPr>
          <p:cNvPicPr>
            <a:picLocks noChangeAspect="1"/>
          </p:cNvPicPr>
          <p:nvPr/>
        </p:nvPicPr>
        <p:blipFill>
          <a:blip r:embed="rId4"/>
          <a:stretch>
            <a:fillRect/>
          </a:stretch>
        </p:blipFill>
        <p:spPr>
          <a:xfrm>
            <a:off x="1682173" y="3573318"/>
            <a:ext cx="7160740" cy="2301009"/>
          </a:xfrm>
          <a:prstGeom prst="rect">
            <a:avLst/>
          </a:prstGeom>
        </p:spPr>
      </p:pic>
      <p:sp>
        <p:nvSpPr>
          <p:cNvPr id="8" name="TextBox 7">
            <a:extLst>
              <a:ext uri="{FF2B5EF4-FFF2-40B4-BE49-F238E27FC236}">
                <a16:creationId xmlns:a16="http://schemas.microsoft.com/office/drawing/2014/main" id="{7EB7C8C5-AFCE-6B4F-A5DF-66AE8ECF0663}"/>
              </a:ext>
            </a:extLst>
          </p:cNvPr>
          <p:cNvSpPr txBox="1"/>
          <p:nvPr/>
        </p:nvSpPr>
        <p:spPr>
          <a:xfrm>
            <a:off x="9213273" y="5361709"/>
            <a:ext cx="1646156" cy="369332"/>
          </a:xfrm>
          <a:prstGeom prst="rect">
            <a:avLst/>
          </a:prstGeom>
          <a:noFill/>
        </p:spPr>
        <p:txBody>
          <a:bodyPr wrap="none" rtlCol="0">
            <a:spAutoFit/>
          </a:bodyPr>
          <a:lstStyle/>
          <a:p>
            <a:r>
              <a:rPr lang="en-US" dirty="0"/>
              <a:t>... (1400 words)</a:t>
            </a:r>
          </a:p>
        </p:txBody>
      </p:sp>
    </p:spTree>
    <p:extLst>
      <p:ext uri="{BB962C8B-B14F-4D97-AF65-F5344CB8AC3E}">
        <p14:creationId xmlns:p14="http://schemas.microsoft.com/office/powerpoint/2010/main" val="312733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0FB3-7B06-0145-9141-4A4EE0167F05}"/>
              </a:ext>
            </a:extLst>
          </p:cNvPr>
          <p:cNvSpPr>
            <a:spLocks noGrp="1"/>
          </p:cNvSpPr>
          <p:nvPr>
            <p:ph type="title"/>
          </p:nvPr>
        </p:nvSpPr>
        <p:spPr/>
        <p:txBody>
          <a:bodyPr/>
          <a:lstStyle/>
          <a:p>
            <a:r>
              <a:rPr lang="en-US" dirty="0"/>
              <a:t>General Summary Word Cloud</a:t>
            </a:r>
          </a:p>
        </p:txBody>
      </p:sp>
      <p:pic>
        <p:nvPicPr>
          <p:cNvPr id="7" name="Picture 6">
            <a:extLst>
              <a:ext uri="{FF2B5EF4-FFF2-40B4-BE49-F238E27FC236}">
                <a16:creationId xmlns:a16="http://schemas.microsoft.com/office/drawing/2014/main" id="{0B50AD43-F4CF-BE47-9119-56591FE14DAB}"/>
              </a:ext>
            </a:extLst>
          </p:cNvPr>
          <p:cNvPicPr>
            <a:picLocks noChangeAspect="1"/>
          </p:cNvPicPr>
          <p:nvPr/>
        </p:nvPicPr>
        <p:blipFill>
          <a:blip r:embed="rId2"/>
          <a:stretch>
            <a:fillRect/>
          </a:stretch>
        </p:blipFill>
        <p:spPr>
          <a:xfrm>
            <a:off x="3288722" y="1433667"/>
            <a:ext cx="6617277" cy="4363305"/>
          </a:xfrm>
          <a:prstGeom prst="rect">
            <a:avLst/>
          </a:prstGeom>
        </p:spPr>
      </p:pic>
      <p:sp>
        <p:nvSpPr>
          <p:cNvPr id="8" name="TextBox 7">
            <a:extLst>
              <a:ext uri="{FF2B5EF4-FFF2-40B4-BE49-F238E27FC236}">
                <a16:creationId xmlns:a16="http://schemas.microsoft.com/office/drawing/2014/main" id="{8FB20974-C287-FB42-B646-148C0E704789}"/>
              </a:ext>
            </a:extLst>
          </p:cNvPr>
          <p:cNvSpPr txBox="1"/>
          <p:nvPr/>
        </p:nvSpPr>
        <p:spPr>
          <a:xfrm>
            <a:off x="838200" y="6317673"/>
            <a:ext cx="1351075" cy="369332"/>
          </a:xfrm>
          <a:prstGeom prst="rect">
            <a:avLst/>
          </a:prstGeom>
          <a:noFill/>
        </p:spPr>
        <p:txBody>
          <a:bodyPr wrap="none" rtlCol="0">
            <a:spAutoFit/>
          </a:bodyPr>
          <a:lstStyle/>
          <a:p>
            <a:r>
              <a:rPr lang="en-US" dirty="0" err="1"/>
              <a:t>displayr.com</a:t>
            </a:r>
            <a:endParaRPr lang="en-US" dirty="0"/>
          </a:p>
        </p:txBody>
      </p:sp>
    </p:spTree>
    <p:extLst>
      <p:ext uri="{BB962C8B-B14F-4D97-AF65-F5344CB8AC3E}">
        <p14:creationId xmlns:p14="http://schemas.microsoft.com/office/powerpoint/2010/main" val="309847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B0B3-B191-6E44-A41D-B90639068DFA}"/>
              </a:ext>
            </a:extLst>
          </p:cNvPr>
          <p:cNvSpPr>
            <a:spLocks noGrp="1"/>
          </p:cNvSpPr>
          <p:nvPr>
            <p:ph type="title"/>
          </p:nvPr>
        </p:nvSpPr>
        <p:spPr/>
        <p:txBody>
          <a:bodyPr/>
          <a:lstStyle/>
          <a:p>
            <a:r>
              <a:rPr lang="en-US" dirty="0"/>
              <a:t>Important Chunks Highlighted</a:t>
            </a:r>
          </a:p>
        </p:txBody>
      </p:sp>
      <p:pic>
        <p:nvPicPr>
          <p:cNvPr id="4" name="Picture 3">
            <a:extLst>
              <a:ext uri="{FF2B5EF4-FFF2-40B4-BE49-F238E27FC236}">
                <a16:creationId xmlns:a16="http://schemas.microsoft.com/office/drawing/2014/main" id="{DBD5AF54-B602-CA4A-B0D3-A22F45FFA88D}"/>
              </a:ext>
            </a:extLst>
          </p:cNvPr>
          <p:cNvPicPr>
            <a:picLocks noChangeAspect="1"/>
          </p:cNvPicPr>
          <p:nvPr/>
        </p:nvPicPr>
        <p:blipFill>
          <a:blip r:embed="rId2"/>
          <a:stretch>
            <a:fillRect/>
          </a:stretch>
        </p:blipFill>
        <p:spPr>
          <a:xfrm>
            <a:off x="1932709" y="1369885"/>
            <a:ext cx="9421091" cy="7330727"/>
          </a:xfrm>
          <a:prstGeom prst="rect">
            <a:avLst/>
          </a:prstGeom>
        </p:spPr>
      </p:pic>
      <p:sp>
        <p:nvSpPr>
          <p:cNvPr id="5" name="TextBox 4">
            <a:extLst>
              <a:ext uri="{FF2B5EF4-FFF2-40B4-BE49-F238E27FC236}">
                <a16:creationId xmlns:a16="http://schemas.microsoft.com/office/drawing/2014/main" id="{620A9B66-0672-6E4E-963F-5A5BCCC8E2A5}"/>
              </a:ext>
            </a:extLst>
          </p:cNvPr>
          <p:cNvSpPr txBox="1"/>
          <p:nvPr/>
        </p:nvSpPr>
        <p:spPr>
          <a:xfrm>
            <a:off x="346364" y="6373091"/>
            <a:ext cx="1527085" cy="369332"/>
          </a:xfrm>
          <a:prstGeom prst="rect">
            <a:avLst/>
          </a:prstGeom>
          <a:noFill/>
        </p:spPr>
        <p:txBody>
          <a:bodyPr wrap="none" rtlCol="0">
            <a:spAutoFit/>
          </a:bodyPr>
          <a:lstStyle/>
          <a:p>
            <a:r>
              <a:rPr lang="en-US" dirty="0" err="1"/>
              <a:t>resoomer.com</a:t>
            </a:r>
            <a:endParaRPr lang="en-US" dirty="0"/>
          </a:p>
        </p:txBody>
      </p:sp>
    </p:spTree>
    <p:extLst>
      <p:ext uri="{BB962C8B-B14F-4D97-AF65-F5344CB8AC3E}">
        <p14:creationId xmlns:p14="http://schemas.microsoft.com/office/powerpoint/2010/main" val="121159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0E0E-0422-B84D-8053-9F740AEC6531}"/>
              </a:ext>
            </a:extLst>
          </p:cNvPr>
          <p:cNvSpPr>
            <a:spLocks noGrp="1"/>
          </p:cNvSpPr>
          <p:nvPr>
            <p:ph type="title"/>
          </p:nvPr>
        </p:nvSpPr>
        <p:spPr/>
        <p:txBody>
          <a:bodyPr/>
          <a:lstStyle/>
          <a:p>
            <a:r>
              <a:rPr lang="en-US" dirty="0"/>
              <a:t>What To Summarize</a:t>
            </a:r>
          </a:p>
        </p:txBody>
      </p:sp>
      <p:sp>
        <p:nvSpPr>
          <p:cNvPr id="3" name="Content Placeholder 2">
            <a:extLst>
              <a:ext uri="{FF2B5EF4-FFF2-40B4-BE49-F238E27FC236}">
                <a16:creationId xmlns:a16="http://schemas.microsoft.com/office/drawing/2014/main" id="{DD22C91C-A236-FA4E-A89F-2239BEA6A721}"/>
              </a:ext>
            </a:extLst>
          </p:cNvPr>
          <p:cNvSpPr>
            <a:spLocks noGrp="1"/>
          </p:cNvSpPr>
          <p:nvPr>
            <p:ph idx="1"/>
          </p:nvPr>
        </p:nvSpPr>
        <p:spPr/>
        <p:txBody>
          <a:bodyPr/>
          <a:lstStyle/>
          <a:p>
            <a:r>
              <a:rPr lang="en-US" dirty="0"/>
              <a:t>Single Document</a:t>
            </a:r>
          </a:p>
          <a:p>
            <a:pPr lvl="1"/>
            <a:r>
              <a:rPr lang="en-US" dirty="0"/>
              <a:t>Abstract</a:t>
            </a:r>
          </a:p>
          <a:p>
            <a:pPr lvl="1"/>
            <a:r>
              <a:rPr lang="en-US" dirty="0"/>
              <a:t>Outline</a:t>
            </a:r>
          </a:p>
          <a:p>
            <a:pPr lvl="1"/>
            <a:r>
              <a:rPr lang="en-US" dirty="0"/>
              <a:t>Headline</a:t>
            </a:r>
          </a:p>
          <a:p>
            <a:r>
              <a:rPr lang="en-US" dirty="0"/>
              <a:t>Multiple Document Corpus</a:t>
            </a:r>
          </a:p>
          <a:p>
            <a:pPr lvl="1"/>
            <a:r>
              <a:rPr lang="en-US" dirty="0"/>
              <a:t>Series of news stories</a:t>
            </a:r>
          </a:p>
          <a:p>
            <a:pPr lvl="1"/>
            <a:r>
              <a:rPr lang="en-US" dirty="0"/>
              <a:t>Collected views on an issue</a:t>
            </a:r>
          </a:p>
          <a:p>
            <a:pPr lvl="1"/>
            <a:r>
              <a:rPr lang="en-US" dirty="0"/>
              <a:t>Analysis of a variety of disparate sources – automatic journalist!</a:t>
            </a:r>
          </a:p>
        </p:txBody>
      </p:sp>
    </p:spTree>
    <p:extLst>
      <p:ext uri="{BB962C8B-B14F-4D97-AF65-F5344CB8AC3E}">
        <p14:creationId xmlns:p14="http://schemas.microsoft.com/office/powerpoint/2010/main" val="244320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23173</TotalTime>
  <Words>2696</Words>
  <Application>Microsoft Macintosh PowerPoint</Application>
  <PresentationFormat>Widescreen</PresentationFormat>
  <Paragraphs>277</Paragraphs>
  <Slides>57</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游ゴシック</vt:lpstr>
      <vt:lpstr>Arial</vt:lpstr>
      <vt:lpstr>Calibri</vt:lpstr>
      <vt:lpstr>Calibri Light</vt:lpstr>
      <vt:lpstr>Cambria Math</vt:lpstr>
      <vt:lpstr>Courier New</vt:lpstr>
      <vt:lpstr>Office Theme</vt:lpstr>
      <vt:lpstr>Summarization</vt:lpstr>
      <vt:lpstr>PowerPoint Presentation</vt:lpstr>
      <vt:lpstr>Why Summaries?</vt:lpstr>
      <vt:lpstr>PowerPoint Presentation</vt:lpstr>
      <vt:lpstr>Possible Outputs</vt:lpstr>
      <vt:lpstr>Input: LA Times Article</vt:lpstr>
      <vt:lpstr>General Summary Word Cloud</vt:lpstr>
      <vt:lpstr>Important Chunks Highlighted</vt:lpstr>
      <vt:lpstr>What To Summarize</vt:lpstr>
      <vt:lpstr>Multi-Document Summarization</vt:lpstr>
      <vt:lpstr>Scientific Article Summarization</vt:lpstr>
      <vt:lpstr>Generic vs. Query-Focused Summarization</vt:lpstr>
      <vt:lpstr>Query-focused extractive example</vt:lpstr>
      <vt:lpstr>Query-focused extractive example</vt:lpstr>
      <vt:lpstr>But...</vt:lpstr>
      <vt:lpstr>Extractive Vs. Abstractive Summarization</vt:lpstr>
      <vt:lpstr>Input: LA Times Article</vt:lpstr>
      <vt:lpstr>From input chunks to extractive summary</vt:lpstr>
      <vt:lpstr>PowerPoint Presentation</vt:lpstr>
      <vt:lpstr>Abstractive Summarization</vt:lpstr>
      <vt:lpstr>Movie Script-to-Summary (Abstractive)</vt:lpstr>
      <vt:lpstr>Structure to Sequence Summarization</vt:lpstr>
      <vt:lpstr>We Have a New Problem. What Question to Ask First?</vt:lpstr>
      <vt:lpstr>PowerPoint Presentation</vt:lpstr>
      <vt:lpstr>Could we just use BLEU or METEOR?</vt:lpstr>
      <vt:lpstr>ROUGE-N (n-gram ROUGE)</vt:lpstr>
      <vt:lpstr>ROUGE-2 Example</vt:lpstr>
      <vt:lpstr>ROUGE-L Longest Common Subsequence</vt:lpstr>
      <vt:lpstr>ROUGE-L Example</vt:lpstr>
      <vt:lpstr>Okay, but do we still do fixed-length summarization?</vt:lpstr>
      <vt:lpstr>More Problems with ROUGE</vt:lpstr>
      <vt:lpstr>How To Do It</vt:lpstr>
      <vt:lpstr>Basic Approach</vt:lpstr>
      <vt:lpstr>Selection: Which Sentences To Keep?</vt:lpstr>
      <vt:lpstr>Unsupervised Approach </vt:lpstr>
      <vt:lpstr>PowerPoint Presentation</vt:lpstr>
      <vt:lpstr>Metric for topicality</vt:lpstr>
      <vt:lpstr>Supervised Approach</vt:lpstr>
      <vt:lpstr>An Even Simpler Approach</vt:lpstr>
      <vt:lpstr>Simplifying Sentences</vt:lpstr>
      <vt:lpstr>PowerPoint Presentation</vt:lpstr>
      <vt:lpstr>PowerPoint Presentation</vt:lpstr>
      <vt:lpstr>PowerPoint Presentation</vt:lpstr>
      <vt:lpstr>PowerPoint Presentation</vt:lpstr>
      <vt:lpstr>PowerPoint Presentation</vt:lpstr>
      <vt:lpstr>Can't We Just Do This All With Deep Learning?</vt:lpstr>
      <vt:lpstr>Some problems with a direct application</vt:lpstr>
      <vt:lpstr>Seq2Seq for summarization (so far unchanged)</vt:lpstr>
      <vt:lpstr>Looks Pretty Good For MT</vt:lpstr>
      <vt:lpstr>PowerPoint Presentation</vt:lpstr>
      <vt:lpstr>PowerPoint Presentation</vt:lpstr>
      <vt:lpstr>PowerPoint Presentation</vt:lpstr>
      <vt:lpstr>PowerPoint Presentation</vt:lpstr>
      <vt:lpstr>More Specifically</vt:lpstr>
      <vt:lpstr>That covers copying, what about repetition?</vt:lpstr>
      <vt:lpstr>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Summarization</dc:title>
  <dc:creator>Jonathan May</dc:creator>
  <cp:lastModifiedBy>Jonathan May</cp:lastModifiedBy>
  <cp:revision>90</cp:revision>
  <dcterms:created xsi:type="dcterms:W3CDTF">2018-10-17T21:31:45Z</dcterms:created>
  <dcterms:modified xsi:type="dcterms:W3CDTF">2018-11-09T18:00:27Z</dcterms:modified>
</cp:coreProperties>
</file>